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6"/>
  </p:notesMasterIdLst>
  <p:handoutMasterIdLst>
    <p:handoutMasterId r:id="rId27"/>
  </p:handoutMasterIdLst>
  <p:sldIdLst>
    <p:sldId id="256" r:id="rId2"/>
    <p:sldId id="258" r:id="rId3"/>
    <p:sldId id="288" r:id="rId4"/>
    <p:sldId id="261" r:id="rId5"/>
    <p:sldId id="262" r:id="rId6"/>
    <p:sldId id="264" r:id="rId7"/>
    <p:sldId id="267" r:id="rId8"/>
    <p:sldId id="291" r:id="rId9"/>
    <p:sldId id="268" r:id="rId10"/>
    <p:sldId id="269" r:id="rId11"/>
    <p:sldId id="270" r:id="rId12"/>
    <p:sldId id="277" r:id="rId13"/>
    <p:sldId id="276" r:id="rId14"/>
    <p:sldId id="281" r:id="rId15"/>
    <p:sldId id="282" r:id="rId16"/>
    <p:sldId id="272" r:id="rId17"/>
    <p:sldId id="280" r:id="rId18"/>
    <p:sldId id="283" r:id="rId19"/>
    <p:sldId id="273" r:id="rId20"/>
    <p:sldId id="284" r:id="rId21"/>
    <p:sldId id="287" r:id="rId22"/>
    <p:sldId id="286" r:id="rId23"/>
    <p:sldId id="274" r:id="rId24"/>
    <p:sldId id="275" r:id="rId25"/>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7" autoAdjust="0"/>
    <p:restoredTop sz="94660"/>
  </p:normalViewPr>
  <p:slideViewPr>
    <p:cSldViewPr snapToGrid="0">
      <p:cViewPr varScale="1">
        <p:scale>
          <a:sx n="69" d="100"/>
          <a:sy n="69" d="100"/>
        </p:scale>
        <p:origin x="78" y="5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Respondent Employment Status </c:v>
                </c:pt>
              </c:strCache>
            </c:strRef>
          </c:tx>
          <c:dPt>
            <c:idx val="0"/>
            <c:bubble3D val="0"/>
            <c:spPr>
              <a:solidFill>
                <a:schemeClr val="accent4"/>
              </a:solidFill>
              <a:ln w="19050">
                <a:solidFill>
                  <a:schemeClr val="lt1"/>
                </a:solidFill>
              </a:ln>
              <a:effectLst/>
            </c:spPr>
          </c:dPt>
          <c:dPt>
            <c:idx val="1"/>
            <c:bubble3D val="0"/>
            <c:spPr>
              <a:solidFill>
                <a:schemeClr val="accent2"/>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Sheet1!$A$2:$A$3</c:f>
              <c:strCache>
                <c:ptCount val="2"/>
                <c:pt idx="0">
                  <c:v>Full Time</c:v>
                </c:pt>
                <c:pt idx="1">
                  <c:v>Part Time</c:v>
                </c:pt>
              </c:strCache>
            </c:strRef>
          </c:cat>
          <c:val>
            <c:numRef>
              <c:f>Sheet1!$B$2:$B$3</c:f>
              <c:numCache>
                <c:formatCode>0%</c:formatCode>
                <c:ptCount val="2"/>
                <c:pt idx="0">
                  <c:v>0.79</c:v>
                </c:pt>
                <c:pt idx="1">
                  <c:v>0.21</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Respondent Personnel Classification </c:v>
                </c:pt>
              </c:strCache>
            </c:strRef>
          </c:tx>
          <c:dPt>
            <c:idx val="0"/>
            <c:bubble3D val="0"/>
            <c:spPr>
              <a:solidFill>
                <a:schemeClr val="accent2"/>
              </a:solidFill>
              <a:ln w="19050">
                <a:solidFill>
                  <a:schemeClr val="lt1"/>
                </a:solidFill>
              </a:ln>
              <a:effectLst/>
            </c:spPr>
          </c:dPt>
          <c:dPt>
            <c:idx val="1"/>
            <c:bubble3D val="0"/>
            <c:spPr>
              <a:solidFill>
                <a:schemeClr val="accent4"/>
              </a:solidFill>
              <a:ln w="19050">
                <a:solidFill>
                  <a:schemeClr val="lt1"/>
                </a:solidFill>
              </a:ln>
              <a:effectLst/>
            </c:spPr>
          </c:dPt>
          <c:dPt>
            <c:idx val="2"/>
            <c:bubble3D val="0"/>
            <c:spPr>
              <a:solidFill>
                <a:schemeClr val="accent6"/>
              </a:solidFill>
              <a:ln w="19050">
                <a:solidFill>
                  <a:schemeClr val="lt1"/>
                </a:solidFill>
              </a:ln>
              <a:effectLst/>
            </c:spPr>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15:layout/>
              </c:ext>
            </c:extLst>
          </c:dLbls>
          <c:cat>
            <c:strRef>
              <c:f>Sheet1!$A$2:$A$4</c:f>
              <c:strCache>
                <c:ptCount val="3"/>
                <c:pt idx="0">
                  <c:v>Faculty</c:v>
                </c:pt>
                <c:pt idx="1">
                  <c:v>Staff </c:v>
                </c:pt>
                <c:pt idx="2">
                  <c:v>Administrator </c:v>
                </c:pt>
              </c:strCache>
            </c:strRef>
          </c:cat>
          <c:val>
            <c:numRef>
              <c:f>Sheet1!$B$2:$B$4</c:f>
              <c:numCache>
                <c:formatCode>0%</c:formatCode>
                <c:ptCount val="3"/>
                <c:pt idx="0">
                  <c:v>0.54</c:v>
                </c:pt>
                <c:pt idx="1">
                  <c:v>0.38</c:v>
                </c:pt>
                <c:pt idx="2">
                  <c:v>0.08</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Satisfaction by Personnel Classification  </a:t>
            </a:r>
            <a:endParaRPr lang="en-US" dirty="0"/>
          </a:p>
        </c:rich>
      </c:tx>
      <c:layout>
        <c:manualLayout>
          <c:xMode val="edge"/>
          <c:yMode val="edge"/>
          <c:x val="0.20947598379703544"/>
          <c:y val="0"/>
        </c:manualLayout>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Mean Score</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Overall </c:v>
                </c:pt>
                <c:pt idx="1">
                  <c:v>Faculty </c:v>
                </c:pt>
                <c:pt idx="2">
                  <c:v>Staff</c:v>
                </c:pt>
                <c:pt idx="3">
                  <c:v>Administrators</c:v>
                </c:pt>
              </c:strCache>
            </c:strRef>
          </c:cat>
          <c:val>
            <c:numRef>
              <c:f>Sheet1!$B$2:$B$5</c:f>
              <c:numCache>
                <c:formatCode>General</c:formatCode>
                <c:ptCount val="4"/>
                <c:pt idx="0">
                  <c:v>3.548</c:v>
                </c:pt>
                <c:pt idx="1">
                  <c:v>3.5070000000000001</c:v>
                </c:pt>
                <c:pt idx="2">
                  <c:v>3.609</c:v>
                </c:pt>
                <c:pt idx="3">
                  <c:v>3.5609999999999999</c:v>
                </c:pt>
              </c:numCache>
            </c:numRef>
          </c:val>
        </c:ser>
        <c:dLbls>
          <c:showLegendKey val="0"/>
          <c:showVal val="0"/>
          <c:showCatName val="0"/>
          <c:showSerName val="0"/>
          <c:showPercent val="0"/>
          <c:showBubbleSize val="0"/>
        </c:dLbls>
        <c:gapWidth val="219"/>
        <c:overlap val="-27"/>
        <c:axId val="780565648"/>
        <c:axId val="780566040"/>
      </c:barChart>
      <c:catAx>
        <c:axId val="780565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0566040"/>
        <c:crosses val="autoZero"/>
        <c:auto val="1"/>
        <c:lblAlgn val="ctr"/>
        <c:lblOffset val="100"/>
        <c:noMultiLvlLbl val="0"/>
      </c:catAx>
      <c:valAx>
        <c:axId val="78056604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7805656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Satisfaction by Employment Status</a:t>
            </a:r>
            <a:r>
              <a:rPr lang="en-US" baseline="0" dirty="0" smtClean="0"/>
              <a:t> </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Mean Score</c:v>
                </c:pt>
              </c:strCache>
            </c:strRef>
          </c:tx>
          <c:spPr>
            <a:solidFill>
              <a:srgbClr val="0070C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Sheet1!$A$2:$A$4</c:f>
              <c:strCache>
                <c:ptCount val="3"/>
                <c:pt idx="0">
                  <c:v>Overall</c:v>
                </c:pt>
                <c:pt idx="1">
                  <c:v>Full Time</c:v>
                </c:pt>
                <c:pt idx="2">
                  <c:v>Part Time</c:v>
                </c:pt>
              </c:strCache>
            </c:strRef>
          </c:cat>
          <c:val>
            <c:numRef>
              <c:f>Sheet1!$B$2:$B$4</c:f>
              <c:numCache>
                <c:formatCode>General</c:formatCode>
                <c:ptCount val="3"/>
                <c:pt idx="0">
                  <c:v>3.548</c:v>
                </c:pt>
                <c:pt idx="1">
                  <c:v>3.4870000000000001</c:v>
                </c:pt>
                <c:pt idx="2">
                  <c:v>3.78</c:v>
                </c:pt>
              </c:numCache>
            </c:numRef>
          </c:val>
        </c:ser>
        <c:dLbls>
          <c:showLegendKey val="0"/>
          <c:showVal val="0"/>
          <c:showCatName val="0"/>
          <c:showSerName val="0"/>
          <c:showPercent val="0"/>
          <c:showBubbleSize val="0"/>
        </c:dLbls>
        <c:gapWidth val="219"/>
        <c:overlap val="-27"/>
        <c:axId val="482084816"/>
        <c:axId val="482085208"/>
      </c:barChart>
      <c:catAx>
        <c:axId val="48208481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2085208"/>
        <c:crosses val="autoZero"/>
        <c:auto val="1"/>
        <c:lblAlgn val="ctr"/>
        <c:lblOffset val="100"/>
        <c:noMultiLvlLbl val="0"/>
      </c:catAx>
      <c:valAx>
        <c:axId val="48208520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2084816"/>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smtClean="0"/>
              <a:t>Overall</a:t>
            </a:r>
            <a:r>
              <a:rPr lang="en-US" baseline="0" dirty="0" smtClean="0"/>
              <a:t> and Climate Factor Mean Score Comparisons </a:t>
            </a:r>
            <a:endParaRPr lang="en-US" dirty="0"/>
          </a:p>
        </c:rich>
      </c:tx>
      <c:layout/>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PTC</c:v>
                </c:pt>
              </c:strCache>
            </c:strRef>
          </c:tx>
          <c:spPr>
            <a:solidFill>
              <a:schemeClr val="accent2"/>
            </a:solidFill>
            <a:ln>
              <a:noFill/>
            </a:ln>
            <a:effectLst/>
          </c:spPr>
          <c:invertIfNegative val="0"/>
          <c:cat>
            <c:strRef>
              <c:f>Sheet1!$A$2:$A$6</c:f>
              <c:strCache>
                <c:ptCount val="5"/>
                <c:pt idx="0">
                  <c:v>Overall</c:v>
                </c:pt>
                <c:pt idx="1">
                  <c:v>Institutional Structure</c:v>
                </c:pt>
                <c:pt idx="2">
                  <c:v>Student Focus</c:v>
                </c:pt>
                <c:pt idx="3">
                  <c:v>Supervisory Relationships</c:v>
                </c:pt>
                <c:pt idx="4">
                  <c:v>Teamwork</c:v>
                </c:pt>
              </c:strCache>
            </c:strRef>
          </c:cat>
          <c:val>
            <c:numRef>
              <c:f>Sheet1!$B$2:$B$6</c:f>
              <c:numCache>
                <c:formatCode>General</c:formatCode>
                <c:ptCount val="5"/>
                <c:pt idx="0">
                  <c:v>3.548</c:v>
                </c:pt>
                <c:pt idx="1">
                  <c:v>3.161</c:v>
                </c:pt>
                <c:pt idx="2">
                  <c:v>3.7519999999999998</c:v>
                </c:pt>
                <c:pt idx="3">
                  <c:v>3.7170000000000001</c:v>
                </c:pt>
                <c:pt idx="4">
                  <c:v>3.7559999999999998</c:v>
                </c:pt>
              </c:numCache>
            </c:numRef>
          </c:val>
        </c:ser>
        <c:ser>
          <c:idx val="1"/>
          <c:order val="1"/>
          <c:tx>
            <c:strRef>
              <c:f>Sheet1!$C$1</c:f>
              <c:strCache>
                <c:ptCount val="1"/>
                <c:pt idx="0">
                  <c:v>NILIE </c:v>
                </c:pt>
              </c:strCache>
            </c:strRef>
          </c:tx>
          <c:spPr>
            <a:solidFill>
              <a:schemeClr val="accent4"/>
            </a:solidFill>
            <a:ln>
              <a:noFill/>
            </a:ln>
            <a:effectLst/>
          </c:spPr>
          <c:invertIfNegative val="0"/>
          <c:cat>
            <c:strRef>
              <c:f>Sheet1!$A$2:$A$6</c:f>
              <c:strCache>
                <c:ptCount val="5"/>
                <c:pt idx="0">
                  <c:v>Overall</c:v>
                </c:pt>
                <c:pt idx="1">
                  <c:v>Institutional Structure</c:v>
                </c:pt>
                <c:pt idx="2">
                  <c:v>Student Focus</c:v>
                </c:pt>
                <c:pt idx="3">
                  <c:v>Supervisory Relationships</c:v>
                </c:pt>
                <c:pt idx="4">
                  <c:v>Teamwork</c:v>
                </c:pt>
              </c:strCache>
            </c:strRef>
          </c:cat>
          <c:val>
            <c:numRef>
              <c:f>Sheet1!$C$2:$C$6</c:f>
              <c:numCache>
                <c:formatCode>General</c:formatCode>
                <c:ptCount val="5"/>
                <c:pt idx="0">
                  <c:v>3.69</c:v>
                </c:pt>
                <c:pt idx="1">
                  <c:v>3.431</c:v>
                </c:pt>
                <c:pt idx="2">
                  <c:v>3.9359999999999999</c:v>
                </c:pt>
                <c:pt idx="3">
                  <c:v>3.74</c:v>
                </c:pt>
                <c:pt idx="4">
                  <c:v>3.7639999999999998</c:v>
                </c:pt>
              </c:numCache>
            </c:numRef>
          </c:val>
        </c:ser>
        <c:ser>
          <c:idx val="2"/>
          <c:order val="2"/>
          <c:tx>
            <c:strRef>
              <c:f>Sheet1!$D$1</c:f>
              <c:strCache>
                <c:ptCount val="1"/>
                <c:pt idx="0">
                  <c:v>South </c:v>
                </c:pt>
              </c:strCache>
            </c:strRef>
          </c:tx>
          <c:spPr>
            <a:solidFill>
              <a:schemeClr val="accent6"/>
            </a:solidFill>
            <a:ln>
              <a:noFill/>
            </a:ln>
            <a:effectLst/>
          </c:spPr>
          <c:invertIfNegative val="0"/>
          <c:cat>
            <c:strRef>
              <c:f>Sheet1!$A$2:$A$6</c:f>
              <c:strCache>
                <c:ptCount val="5"/>
                <c:pt idx="0">
                  <c:v>Overall</c:v>
                </c:pt>
                <c:pt idx="1">
                  <c:v>Institutional Structure</c:v>
                </c:pt>
                <c:pt idx="2">
                  <c:v>Student Focus</c:v>
                </c:pt>
                <c:pt idx="3">
                  <c:v>Supervisory Relationships</c:v>
                </c:pt>
                <c:pt idx="4">
                  <c:v>Teamwork</c:v>
                </c:pt>
              </c:strCache>
            </c:strRef>
          </c:cat>
          <c:val>
            <c:numRef>
              <c:f>Sheet1!$D$2:$D$6</c:f>
              <c:numCache>
                <c:formatCode>General</c:formatCode>
                <c:ptCount val="5"/>
                <c:pt idx="0">
                  <c:v>3.7719999999999998</c:v>
                </c:pt>
                <c:pt idx="1">
                  <c:v>3.4990000000000001</c:v>
                </c:pt>
                <c:pt idx="2">
                  <c:v>3.9809999999999999</c:v>
                </c:pt>
                <c:pt idx="3">
                  <c:v>3.8519999999999999</c:v>
                </c:pt>
                <c:pt idx="4">
                  <c:v>3.8879999999999999</c:v>
                </c:pt>
              </c:numCache>
            </c:numRef>
          </c:val>
        </c:ser>
        <c:ser>
          <c:idx val="3"/>
          <c:order val="3"/>
          <c:tx>
            <c:strRef>
              <c:f>Sheet1!$E$1</c:f>
              <c:strCache>
                <c:ptCount val="1"/>
                <c:pt idx="0">
                  <c:v>Large 2-year</c:v>
                </c:pt>
              </c:strCache>
            </c:strRef>
          </c:tx>
          <c:spPr>
            <a:solidFill>
              <a:schemeClr val="accent2">
                <a:lumMod val="60000"/>
              </a:schemeClr>
            </a:solidFill>
            <a:ln>
              <a:noFill/>
            </a:ln>
            <a:effectLst/>
          </c:spPr>
          <c:invertIfNegative val="0"/>
          <c:cat>
            <c:strRef>
              <c:f>Sheet1!$A$2:$A$6</c:f>
              <c:strCache>
                <c:ptCount val="5"/>
                <c:pt idx="0">
                  <c:v>Overall</c:v>
                </c:pt>
                <c:pt idx="1">
                  <c:v>Institutional Structure</c:v>
                </c:pt>
                <c:pt idx="2">
                  <c:v>Student Focus</c:v>
                </c:pt>
                <c:pt idx="3">
                  <c:v>Supervisory Relationships</c:v>
                </c:pt>
                <c:pt idx="4">
                  <c:v>Teamwork</c:v>
                </c:pt>
              </c:strCache>
            </c:strRef>
          </c:cat>
          <c:val>
            <c:numRef>
              <c:f>Sheet1!$E$2:$E$6</c:f>
              <c:numCache>
                <c:formatCode>General</c:formatCode>
                <c:ptCount val="5"/>
                <c:pt idx="0">
                  <c:v>3.661</c:v>
                </c:pt>
                <c:pt idx="1">
                  <c:v>3.41</c:v>
                </c:pt>
                <c:pt idx="2">
                  <c:v>3.9009999999999998</c:v>
                </c:pt>
                <c:pt idx="3">
                  <c:v>3.7109999999999999</c:v>
                </c:pt>
                <c:pt idx="4">
                  <c:v>3.7240000000000002</c:v>
                </c:pt>
              </c:numCache>
            </c:numRef>
          </c:val>
        </c:ser>
        <c:dLbls>
          <c:showLegendKey val="0"/>
          <c:showVal val="0"/>
          <c:showCatName val="0"/>
          <c:showSerName val="0"/>
          <c:showPercent val="0"/>
          <c:showBubbleSize val="0"/>
        </c:dLbls>
        <c:gapWidth val="150"/>
        <c:axId val="482085992"/>
        <c:axId val="482086384"/>
      </c:barChart>
      <c:catAx>
        <c:axId val="4820859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2086384"/>
        <c:crosses val="autoZero"/>
        <c:auto val="1"/>
        <c:lblAlgn val="ctr"/>
        <c:lblOffset val="100"/>
        <c:noMultiLvlLbl val="0"/>
      </c:catAx>
      <c:valAx>
        <c:axId val="48208638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482085992"/>
        <c:crosses val="autoZero"/>
        <c:crossBetween val="between"/>
      </c:valAx>
      <c:dTable>
        <c:showHorzBorder val="1"/>
        <c:showVertBorder val="1"/>
        <c:showOutline val="1"/>
        <c:showKeys val="1"/>
        <c:spPr>
          <a:noFill/>
          <a:ln w="9525" cap="flat" cmpd="sng" algn="ctr">
            <a:solidFill>
              <a:schemeClr val="tx1">
                <a:lumMod val="15000"/>
                <a:lumOff val="85000"/>
              </a:schemeClr>
            </a:solidFill>
            <a:round/>
          </a:ln>
          <a:effectLst/>
        </c:spPr>
        <c:txPr>
          <a:bodyPr rot="0" spcFirstLastPara="1" vertOverflow="ellipsis" vert="horz" wrap="square" anchor="ctr" anchorCtr="1"/>
          <a:lstStyle/>
          <a:p>
            <a:pPr rtl="0">
              <a:defRPr sz="1197" b="0" i="0" u="none" strike="noStrike" kern="1200" baseline="0">
                <a:solidFill>
                  <a:schemeClr val="tx1">
                    <a:lumMod val="65000"/>
                    <a:lumOff val="35000"/>
                  </a:schemeClr>
                </a:solidFill>
                <a:latin typeface="+mn-lt"/>
                <a:ea typeface="+mn-ea"/>
                <a:cs typeface="+mn-cs"/>
              </a:defRPr>
            </a:pPr>
            <a:endParaRPr lang="en-US"/>
          </a:p>
        </c:txPr>
      </c:dTable>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3DD78EBE-0849-439A-929C-56F2EF10EA7F}" type="datetimeFigureOut">
              <a:rPr lang="en-US" smtClean="0"/>
              <a:t>9/7/2016</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A4438A3C-27CB-4D74-AB32-DE016B4DDA6A}" type="slidenum">
              <a:rPr lang="en-US" smtClean="0"/>
              <a:t>‹#›</a:t>
            </a:fld>
            <a:endParaRPr lang="en-US" dirty="0"/>
          </a:p>
        </p:txBody>
      </p:sp>
    </p:spTree>
    <p:extLst>
      <p:ext uri="{BB962C8B-B14F-4D97-AF65-F5344CB8AC3E}">
        <p14:creationId xmlns:p14="http://schemas.microsoft.com/office/powerpoint/2010/main" val="29334026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D47EFABA-032B-4C15-A1AB-C525656F6EEC}" type="datetimeFigureOut">
              <a:rPr lang="en-US" smtClean="0"/>
              <a:t>9/7/2016</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A8F97EA-C0E2-4F16-88E4-31F33071CFE1}" type="slidenum">
              <a:rPr lang="en-US" smtClean="0"/>
              <a:t>‹#›</a:t>
            </a:fld>
            <a:endParaRPr lang="en-US" dirty="0"/>
          </a:p>
        </p:txBody>
      </p:sp>
    </p:spTree>
    <p:extLst>
      <p:ext uri="{BB962C8B-B14F-4D97-AF65-F5344CB8AC3E}">
        <p14:creationId xmlns:p14="http://schemas.microsoft.com/office/powerpoint/2010/main" val="11875734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1</a:t>
            </a:fld>
            <a:endParaRPr lang="en-US" dirty="0"/>
          </a:p>
        </p:txBody>
      </p:sp>
    </p:spTree>
    <p:extLst>
      <p:ext uri="{BB962C8B-B14F-4D97-AF65-F5344CB8AC3E}">
        <p14:creationId xmlns:p14="http://schemas.microsoft.com/office/powerpoint/2010/main" val="11503130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2</a:t>
            </a:fld>
            <a:endParaRPr lang="en-US" dirty="0"/>
          </a:p>
        </p:txBody>
      </p:sp>
    </p:spTree>
    <p:extLst>
      <p:ext uri="{BB962C8B-B14F-4D97-AF65-F5344CB8AC3E}">
        <p14:creationId xmlns:p14="http://schemas.microsoft.com/office/powerpoint/2010/main" val="33763250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3</a:t>
            </a:fld>
            <a:endParaRPr lang="en-US" dirty="0"/>
          </a:p>
        </p:txBody>
      </p:sp>
    </p:spTree>
    <p:extLst>
      <p:ext uri="{BB962C8B-B14F-4D97-AF65-F5344CB8AC3E}">
        <p14:creationId xmlns:p14="http://schemas.microsoft.com/office/powerpoint/2010/main" val="1416692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4</a:t>
            </a:fld>
            <a:endParaRPr lang="en-US" dirty="0"/>
          </a:p>
        </p:txBody>
      </p:sp>
    </p:spTree>
    <p:extLst>
      <p:ext uri="{BB962C8B-B14F-4D97-AF65-F5344CB8AC3E}">
        <p14:creationId xmlns:p14="http://schemas.microsoft.com/office/powerpoint/2010/main" val="36641759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20</a:t>
            </a:fld>
            <a:endParaRPr lang="en-US" dirty="0"/>
          </a:p>
        </p:txBody>
      </p:sp>
    </p:spTree>
    <p:extLst>
      <p:ext uri="{BB962C8B-B14F-4D97-AF65-F5344CB8AC3E}">
        <p14:creationId xmlns:p14="http://schemas.microsoft.com/office/powerpoint/2010/main" val="22906273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21</a:t>
            </a:fld>
            <a:endParaRPr lang="en-US" dirty="0"/>
          </a:p>
        </p:txBody>
      </p:sp>
    </p:spTree>
    <p:extLst>
      <p:ext uri="{BB962C8B-B14F-4D97-AF65-F5344CB8AC3E}">
        <p14:creationId xmlns:p14="http://schemas.microsoft.com/office/powerpoint/2010/main" val="313192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23</a:t>
            </a:fld>
            <a:endParaRPr lang="en-US" dirty="0"/>
          </a:p>
        </p:txBody>
      </p:sp>
    </p:spTree>
    <p:extLst>
      <p:ext uri="{BB962C8B-B14F-4D97-AF65-F5344CB8AC3E}">
        <p14:creationId xmlns:p14="http://schemas.microsoft.com/office/powerpoint/2010/main" val="23565857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A8F97EA-C0E2-4F16-88E4-31F33071CFE1}" type="slidenum">
              <a:rPr lang="en-US" smtClean="0"/>
              <a:t>24</a:t>
            </a:fld>
            <a:endParaRPr lang="en-US" dirty="0"/>
          </a:p>
        </p:txBody>
      </p:sp>
    </p:spTree>
    <p:extLst>
      <p:ext uri="{BB962C8B-B14F-4D97-AF65-F5344CB8AC3E}">
        <p14:creationId xmlns:p14="http://schemas.microsoft.com/office/powerpoint/2010/main" val="96890010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3A3759D-733A-44FA-A6A5-B1B306A4B407}" type="datetime1">
              <a:rPr lang="en-US" smtClean="0"/>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3B2DC7-23D5-4626-AC61-1B5514CE3ABC}"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3670CA9-9342-4694-B63E-FD4577B76D21}"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2A31D7A-9387-4473-A946-50B88DDBA824}"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25C911-3B17-425E-B63E-4E90107A7C03}"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ED350209-7C6E-4D99-B13A-F6077656F071}" type="datetime1">
              <a:rPr lang="en-US" smtClean="0"/>
              <a:t>9/7/2016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2A228759-0DE4-4D92-B3CF-4108AE4C6144}" type="datetime1">
              <a:rPr lang="en-US" smtClean="0"/>
              <a:t>9/7/2016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0890B4F-D026-443C-A77B-D80E87A3D73A}" type="datetime1">
              <a:rPr lang="en-US" smtClean="0"/>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4E45B06-C374-4357-9EAE-0CC80C40ECCA}" type="datetime1">
              <a:rPr lang="en-US" smtClean="0"/>
              <a:t>9/7/2016</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ormAutofit/>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8A1B961-7961-4346-BE8E-683802218522}" type="datetime1">
              <a:rPr lang="en-US" smtClean="0"/>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AD978F0-95FE-4B28-945D-06A9E35874A4}" type="datetime1">
              <a:rPr lang="en-US" smtClean="0"/>
              <a:t>9/7/2016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74E9861-D105-49FF-99CA-5941034B92A0}"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74C5F82-9790-4C5E-8587-F09BCFE86E27}" type="datetime1">
              <a:rPr lang="en-US" smtClean="0"/>
              <a:t>9/7/2016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BF13B7B-F343-4530-84CA-3C0184B979A4}" type="datetime1">
              <a:rPr lang="en-US" smtClean="0"/>
              <a:t>9/7/2016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0D33EB0-FFC9-4160-9419-3EAC9957F1CF}" type="datetime1">
              <a:rPr lang="en-US" smtClean="0"/>
              <a:t>9/7/2016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3026FA-2560-4B15-90C2-E6AAA73891F3}"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C0DC75-5CB8-49AC-B24E-9DD83137B9FA}" type="datetime1">
              <a:rPr lang="en-US" smtClean="0"/>
              <a:t>9/7/2016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20AEE211-642A-4BF5-8EB4-B040D63A0999}" type="datetime1">
              <a:rPr lang="en-US" smtClean="0"/>
              <a:t>9/7/2016</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effectLst>
            <a:outerShdw blurRad="228600" algn="ctr" rotWithShape="0">
              <a:prstClr val="black">
                <a:alpha val="53000"/>
              </a:prst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effectLst>
            <a:outerShdw blurRad="228600" algn="ctr" rotWithShape="0">
              <a:prstClr val="black">
                <a:alpha val="53000"/>
              </a:prst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932" y="2733709"/>
            <a:ext cx="8534524" cy="1373070"/>
          </a:xfrm>
        </p:spPr>
        <p:txBody>
          <a:bodyPr/>
          <a:lstStyle/>
          <a:p>
            <a:r>
              <a:rPr lang="en-US" dirty="0" smtClean="0"/>
              <a:t>Climate Survey Results  </a:t>
            </a:r>
            <a:br>
              <a:rPr lang="en-US" dirty="0" smtClean="0"/>
            </a:br>
            <a:r>
              <a:rPr lang="en-US" dirty="0"/>
              <a:t>2</a:t>
            </a:r>
            <a:r>
              <a:rPr lang="en-US" dirty="0" smtClean="0"/>
              <a:t>016 </a:t>
            </a:r>
            <a:endParaRPr lang="en-US" dirty="0"/>
          </a:p>
        </p:txBody>
      </p:sp>
      <p:sp>
        <p:nvSpPr>
          <p:cNvPr id="3" name="Subtitle 2"/>
          <p:cNvSpPr>
            <a:spLocks noGrp="1"/>
          </p:cNvSpPr>
          <p:nvPr>
            <p:ph type="subTitle" idx="1"/>
          </p:nvPr>
        </p:nvSpPr>
        <p:spPr/>
        <p:txBody>
          <a:bodyPr/>
          <a:lstStyle/>
          <a:p>
            <a:r>
              <a:rPr lang="en-US" dirty="0" smtClean="0"/>
              <a:t>Institutional Research, Planning and Effectiveness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a:t>
            </a:fld>
            <a:endParaRPr lang="en-US" dirty="0"/>
          </a:p>
        </p:txBody>
      </p:sp>
    </p:spTree>
    <p:extLst>
      <p:ext uri="{BB962C8B-B14F-4D97-AF65-F5344CB8AC3E}">
        <p14:creationId xmlns:p14="http://schemas.microsoft.com/office/powerpoint/2010/main" val="33116874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Score Comparisons </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194278737"/>
              </p:ext>
            </p:extLst>
          </p:nvPr>
        </p:nvGraphicFramePr>
        <p:xfrm>
          <a:off x="681038" y="2336800"/>
          <a:ext cx="9613900" cy="3598863"/>
        </p:xfrm>
        <a:graphic>
          <a:graphicData uri="http://schemas.openxmlformats.org/drawingml/2006/chart">
            <c:chart xmlns:c="http://schemas.openxmlformats.org/drawingml/2006/chart" xmlns:r="http://schemas.openxmlformats.org/officeDocument/2006/relationships" r:id="rId2"/>
          </a:graphicData>
        </a:graphic>
      </p:graphicFrame>
      <p:sp>
        <p:nvSpPr>
          <p:cNvPr id="8" name="Slide Number Placeholder 7"/>
          <p:cNvSpPr>
            <a:spLocks noGrp="1"/>
          </p:cNvSpPr>
          <p:nvPr>
            <p:ph type="sldNum" sz="quarter" idx="12"/>
          </p:nvPr>
        </p:nvSpPr>
        <p:spPr/>
        <p:txBody>
          <a:bodyPr/>
          <a:lstStyle/>
          <a:p>
            <a:fld id="{6D22F896-40B5-4ADD-8801-0D06FADFA095}" type="slidenum">
              <a:rPr lang="en-US" smtClean="0"/>
              <a:t>10</a:t>
            </a:fld>
            <a:endParaRPr lang="en-US" dirty="0"/>
          </a:p>
        </p:txBody>
      </p:sp>
    </p:spTree>
    <p:extLst>
      <p:ext uri="{BB962C8B-B14F-4D97-AF65-F5344CB8AC3E}">
        <p14:creationId xmlns:p14="http://schemas.microsoft.com/office/powerpoint/2010/main" val="41182940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Structure </a:t>
            </a:r>
            <a:endParaRPr lang="en-US" dirty="0"/>
          </a:p>
        </p:txBody>
      </p:sp>
      <p:sp>
        <p:nvSpPr>
          <p:cNvPr id="3" name="Content Placeholder 2"/>
          <p:cNvSpPr>
            <a:spLocks noGrp="1"/>
          </p:cNvSpPr>
          <p:nvPr>
            <p:ph idx="1"/>
          </p:nvPr>
        </p:nvSpPr>
        <p:spPr/>
        <p:txBody>
          <a:bodyPr>
            <a:normAutofit lnSpcReduction="10000"/>
          </a:bodyPr>
          <a:lstStyle/>
          <a:p>
            <a:r>
              <a:rPr lang="en-US" dirty="0">
                <a:effectLst/>
              </a:rPr>
              <a:t>The Institutional Structure climate factor is described by NILIE as “focus[ing] on the mission, leadership, spirit of cooperation, structural organization, decision-making, and communication within the institution.” </a:t>
            </a:r>
            <a:endParaRPr lang="en-US" dirty="0" smtClean="0">
              <a:effectLst/>
            </a:endParaRPr>
          </a:p>
          <a:p>
            <a:r>
              <a:rPr lang="en-US" dirty="0" smtClean="0">
                <a:effectLst/>
              </a:rPr>
              <a:t>The </a:t>
            </a:r>
            <a:r>
              <a:rPr lang="en-US" dirty="0">
                <a:effectLst/>
              </a:rPr>
              <a:t>overall mean score for the Institutional Structure factor at PTC is </a:t>
            </a:r>
            <a:r>
              <a:rPr lang="en-US" b="1" dirty="0">
                <a:effectLst/>
              </a:rPr>
              <a:t>3.161</a:t>
            </a:r>
            <a:r>
              <a:rPr lang="en-US" dirty="0">
                <a:effectLst/>
              </a:rPr>
              <a:t>. </a:t>
            </a:r>
          </a:p>
          <a:p>
            <a:r>
              <a:rPr lang="en-US" dirty="0">
                <a:effectLst/>
              </a:rPr>
              <a:t>Institutional Structure was the lowest scoring factor within the PACE survey instrument. PTC’s overall mean score for Institutional Structure (</a:t>
            </a:r>
            <a:r>
              <a:rPr lang="en-US" b="1" dirty="0">
                <a:effectLst/>
              </a:rPr>
              <a:t>3.161</a:t>
            </a:r>
            <a:r>
              <a:rPr lang="en-US" dirty="0">
                <a:effectLst/>
              </a:rPr>
              <a:t>) is significantly low compared to the NILIE Normbase mean score of 3.431. Every item under this climate factor resulted in a negative effect size.  </a:t>
            </a: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11</a:t>
            </a:fld>
            <a:endParaRPr lang="en-US" dirty="0"/>
          </a:p>
        </p:txBody>
      </p:sp>
    </p:spTree>
    <p:extLst>
      <p:ext uri="{BB962C8B-B14F-4D97-AF65-F5344CB8AC3E}">
        <p14:creationId xmlns:p14="http://schemas.microsoft.com/office/powerpoint/2010/main" val="29136123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Structure </a:t>
            </a:r>
            <a:endParaRPr lang="en-US" dirty="0"/>
          </a:p>
        </p:txBody>
      </p:sp>
      <p:sp>
        <p:nvSpPr>
          <p:cNvPr id="3" name="Text Placeholder 2"/>
          <p:cNvSpPr>
            <a:spLocks noGrp="1"/>
          </p:cNvSpPr>
          <p:nvPr>
            <p:ph type="body" idx="1"/>
          </p:nvPr>
        </p:nvSpPr>
        <p:spPr>
          <a:xfrm>
            <a:off x="906350" y="2046778"/>
            <a:ext cx="4472327" cy="646770"/>
          </a:xfrm>
        </p:spPr>
        <p:txBody>
          <a:bodyPr>
            <a:normAutofit/>
          </a:bodyPr>
          <a:lstStyle/>
          <a:p>
            <a:r>
              <a:rPr lang="en-US" sz="1900" dirty="0" smtClean="0"/>
              <a:t>At least 75% of respondents report satisfaction with the extent to which:</a:t>
            </a:r>
            <a:endParaRPr lang="en-US" sz="1900" dirty="0"/>
          </a:p>
        </p:txBody>
      </p:sp>
      <p:sp>
        <p:nvSpPr>
          <p:cNvPr id="4" name="Content Placeholder 3"/>
          <p:cNvSpPr>
            <a:spLocks noGrp="1"/>
          </p:cNvSpPr>
          <p:nvPr>
            <p:ph sz="half" idx="2"/>
          </p:nvPr>
        </p:nvSpPr>
        <p:spPr>
          <a:xfrm>
            <a:off x="680322" y="2906160"/>
            <a:ext cx="4698355" cy="2906179"/>
          </a:xfrm>
        </p:spPr>
        <p:txBody>
          <a:bodyPr>
            <a:normAutofit/>
          </a:bodyPr>
          <a:lstStyle/>
          <a:p>
            <a:pPr lvl="0"/>
            <a:r>
              <a:rPr lang="en-US" sz="1900" dirty="0">
                <a:effectLst/>
              </a:rPr>
              <a:t>actions of PTC reflect its mission, 82% (#1)</a:t>
            </a:r>
          </a:p>
          <a:p>
            <a:pPr lvl="0"/>
            <a:r>
              <a:rPr lang="en-US" sz="1900" dirty="0">
                <a:effectLst/>
              </a:rPr>
              <a:t>PTC effectively promotes diversity in the workplace, 78% (#5)</a:t>
            </a:r>
          </a:p>
          <a:p>
            <a:pPr lvl="0"/>
            <a:r>
              <a:rPr lang="en-US" sz="1900" dirty="0">
                <a:effectLst/>
              </a:rPr>
              <a:t>institution-wide policies guide my work, 76% (#29</a:t>
            </a:r>
            <a:r>
              <a:rPr lang="en-US" sz="1900" dirty="0" smtClean="0">
                <a:effectLst/>
              </a:rPr>
              <a:t>)</a:t>
            </a:r>
            <a:endParaRPr lang="en-US" sz="1900" dirty="0"/>
          </a:p>
        </p:txBody>
      </p:sp>
      <p:sp>
        <p:nvSpPr>
          <p:cNvPr id="5" name="Text Placeholder 4"/>
          <p:cNvSpPr>
            <a:spLocks noGrp="1"/>
          </p:cNvSpPr>
          <p:nvPr>
            <p:ph type="body" sz="quarter" idx="3"/>
          </p:nvPr>
        </p:nvSpPr>
        <p:spPr>
          <a:xfrm>
            <a:off x="5820153" y="2020463"/>
            <a:ext cx="4572783" cy="646770"/>
          </a:xfrm>
        </p:spPr>
        <p:txBody>
          <a:bodyPr>
            <a:noAutofit/>
          </a:bodyPr>
          <a:lstStyle/>
          <a:p>
            <a:r>
              <a:rPr lang="en-US" sz="1800" dirty="0" smtClean="0"/>
              <a:t>Over 50% of respondents report dissatisfaction with the extent to which:</a:t>
            </a:r>
            <a:endParaRPr lang="en-US" sz="1800" dirty="0"/>
          </a:p>
        </p:txBody>
      </p:sp>
      <p:sp>
        <p:nvSpPr>
          <p:cNvPr id="6" name="Content Placeholder 5"/>
          <p:cNvSpPr>
            <a:spLocks noGrp="1"/>
          </p:cNvSpPr>
          <p:nvPr>
            <p:ph sz="quarter" idx="4"/>
          </p:nvPr>
        </p:nvSpPr>
        <p:spPr>
          <a:xfrm>
            <a:off x="5594123" y="2906160"/>
            <a:ext cx="4700059" cy="3404246"/>
          </a:xfrm>
        </p:spPr>
        <p:txBody>
          <a:bodyPr>
            <a:normAutofit fontScale="85000" lnSpcReduction="20000"/>
          </a:bodyPr>
          <a:lstStyle/>
          <a:p>
            <a:pPr lvl="0"/>
            <a:r>
              <a:rPr lang="en-US" sz="2200" dirty="0">
                <a:effectLst/>
              </a:rPr>
              <a:t>I have the </a:t>
            </a:r>
            <a:r>
              <a:rPr lang="en-US" sz="2200" dirty="0" smtClean="0">
                <a:effectLst/>
              </a:rPr>
              <a:t>opportunity </a:t>
            </a:r>
            <a:r>
              <a:rPr lang="en-US" sz="2200" dirty="0">
                <a:effectLst/>
              </a:rPr>
              <a:t>for advancement within PTC, 60% (#38)</a:t>
            </a:r>
          </a:p>
          <a:p>
            <a:pPr lvl="0"/>
            <a:r>
              <a:rPr lang="en-US" sz="2200" dirty="0">
                <a:effectLst/>
              </a:rPr>
              <a:t>I am able to appropriately influence the direction of PTC, 56% (#15)</a:t>
            </a:r>
          </a:p>
          <a:p>
            <a:pPr lvl="0"/>
            <a:r>
              <a:rPr lang="en-US" sz="2200" dirty="0">
                <a:effectLst/>
              </a:rPr>
              <a:t>PTC is appropriately organized, 54% (#32)</a:t>
            </a:r>
          </a:p>
          <a:p>
            <a:pPr lvl="0"/>
            <a:r>
              <a:rPr lang="en-US" sz="2200" dirty="0">
                <a:effectLst/>
              </a:rPr>
              <a:t>Information is shared within the institution, 53% (#10)</a:t>
            </a:r>
          </a:p>
          <a:p>
            <a:pPr lvl="0"/>
            <a:r>
              <a:rPr lang="en-US" sz="2200" dirty="0">
                <a:effectLst/>
              </a:rPr>
              <a:t>Open and ethical communication is practiced at PTC, 51% (#16)</a:t>
            </a:r>
          </a:p>
          <a:p>
            <a:pPr lvl="0"/>
            <a:r>
              <a:rPr lang="en-US" sz="2200" dirty="0">
                <a:effectLst/>
              </a:rPr>
              <a:t>Decisions are made at the appropriate level, 51% (#4) </a:t>
            </a:r>
          </a:p>
          <a:p>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12</a:t>
            </a:fld>
            <a:endParaRPr lang="en-US" dirty="0"/>
          </a:p>
        </p:txBody>
      </p:sp>
    </p:spTree>
    <p:extLst>
      <p:ext uri="{BB962C8B-B14F-4D97-AF65-F5344CB8AC3E}">
        <p14:creationId xmlns:p14="http://schemas.microsoft.com/office/powerpoint/2010/main" val="35426995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Structure </a:t>
            </a:r>
            <a:endParaRPr lang="en-US" dirty="0"/>
          </a:p>
        </p:txBody>
      </p:sp>
      <p:sp>
        <p:nvSpPr>
          <p:cNvPr id="3" name="Content Placeholder 2"/>
          <p:cNvSpPr>
            <a:spLocks noGrp="1"/>
          </p:cNvSpPr>
          <p:nvPr>
            <p:ph idx="1"/>
          </p:nvPr>
        </p:nvSpPr>
        <p:spPr/>
        <p:txBody>
          <a:bodyPr>
            <a:normAutofit/>
          </a:bodyPr>
          <a:lstStyle/>
          <a:p>
            <a:r>
              <a:rPr lang="en-US" dirty="0">
                <a:effectLst/>
              </a:rPr>
              <a:t>The extent to which the actions of this institution reflect its mission and effectively promotes diversity were the two highest mean scores at </a:t>
            </a:r>
            <a:r>
              <a:rPr lang="en-US" b="1" dirty="0">
                <a:effectLst/>
              </a:rPr>
              <a:t>3.601</a:t>
            </a:r>
            <a:r>
              <a:rPr lang="en-US" dirty="0">
                <a:effectLst/>
              </a:rPr>
              <a:t> and </a:t>
            </a:r>
            <a:r>
              <a:rPr lang="en-US" b="1" dirty="0">
                <a:effectLst/>
              </a:rPr>
              <a:t>3.598 </a:t>
            </a:r>
            <a:r>
              <a:rPr lang="en-US" dirty="0">
                <a:effectLst/>
              </a:rPr>
              <a:t>respectively. </a:t>
            </a:r>
            <a:endParaRPr lang="en-US" dirty="0" smtClean="0">
              <a:effectLst/>
            </a:endParaRPr>
          </a:p>
          <a:p>
            <a:r>
              <a:rPr lang="en-US" dirty="0" smtClean="0">
                <a:effectLst/>
              </a:rPr>
              <a:t>The </a:t>
            </a:r>
            <a:r>
              <a:rPr lang="en-US" dirty="0">
                <a:effectLst/>
              </a:rPr>
              <a:t>lowest mean score was </a:t>
            </a:r>
            <a:r>
              <a:rPr lang="en-US" b="1" dirty="0">
                <a:effectLst/>
              </a:rPr>
              <a:t>2.702</a:t>
            </a:r>
            <a:r>
              <a:rPr lang="en-US" dirty="0">
                <a:effectLst/>
              </a:rPr>
              <a:t> for satisfaction with advancement opportunity. </a:t>
            </a:r>
          </a:p>
          <a:p>
            <a:r>
              <a:rPr lang="en-US" dirty="0">
                <a:effectLst/>
              </a:rPr>
              <a:t>The most significant effect size was </a:t>
            </a:r>
            <a:r>
              <a:rPr lang="en-US" b="1" dirty="0">
                <a:effectLst/>
              </a:rPr>
              <a:t>-.329</a:t>
            </a:r>
            <a:r>
              <a:rPr lang="en-US" dirty="0">
                <a:effectLst/>
              </a:rPr>
              <a:t> for the item on appropriate organization of the institution. The item on the practice of open and ethical communication at the institution followed closely with a negative effect size of </a:t>
            </a:r>
            <a:r>
              <a:rPr lang="en-US" b="1" dirty="0">
                <a:effectLst/>
              </a:rPr>
              <a:t>-.326</a:t>
            </a:r>
            <a:r>
              <a:rPr lang="en-US" dirty="0">
                <a:effectLst/>
              </a:rPr>
              <a:t>.</a:t>
            </a: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13</a:t>
            </a:fld>
            <a:endParaRPr lang="en-US" dirty="0"/>
          </a:p>
        </p:txBody>
      </p:sp>
    </p:spTree>
    <p:extLst>
      <p:ext uri="{BB962C8B-B14F-4D97-AF65-F5344CB8AC3E}">
        <p14:creationId xmlns:p14="http://schemas.microsoft.com/office/powerpoint/2010/main" val="36794028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Focus </a:t>
            </a:r>
            <a:endParaRPr lang="en-US" dirty="0"/>
          </a:p>
        </p:txBody>
      </p:sp>
      <p:sp>
        <p:nvSpPr>
          <p:cNvPr id="3" name="Content Placeholder 2"/>
          <p:cNvSpPr>
            <a:spLocks noGrp="1"/>
          </p:cNvSpPr>
          <p:nvPr>
            <p:ph idx="1"/>
          </p:nvPr>
        </p:nvSpPr>
        <p:spPr/>
        <p:txBody>
          <a:bodyPr>
            <a:normAutofit fontScale="92500"/>
          </a:bodyPr>
          <a:lstStyle/>
          <a:p>
            <a:r>
              <a:rPr lang="en-US" dirty="0">
                <a:effectLst/>
              </a:rPr>
              <a:t>The Student Focus climate factor is described by NILIE as “consider[ing] the centrality of students to the actions of the institution as well as the extent to which students are prepared for post-institution endeavors.” </a:t>
            </a:r>
            <a:endParaRPr lang="en-US" dirty="0" smtClean="0">
              <a:effectLst/>
            </a:endParaRPr>
          </a:p>
          <a:p>
            <a:r>
              <a:rPr lang="en-US" dirty="0" smtClean="0">
                <a:effectLst/>
              </a:rPr>
              <a:t>The </a:t>
            </a:r>
            <a:r>
              <a:rPr lang="en-US" dirty="0">
                <a:effectLst/>
              </a:rPr>
              <a:t>overall mean score for the Student Focus factor at PTC is </a:t>
            </a:r>
            <a:r>
              <a:rPr lang="en-US" b="1" dirty="0">
                <a:effectLst/>
              </a:rPr>
              <a:t>3.752</a:t>
            </a:r>
            <a:r>
              <a:rPr lang="en-US" dirty="0">
                <a:effectLst/>
              </a:rPr>
              <a:t>. </a:t>
            </a:r>
            <a:endParaRPr lang="en-US" dirty="0" smtClean="0">
              <a:effectLst/>
            </a:endParaRPr>
          </a:p>
          <a:p>
            <a:r>
              <a:rPr lang="en-US" dirty="0">
                <a:effectLst/>
              </a:rPr>
              <a:t>Neutral-excluded respondents rated the extent to which they feel their job is relevant to PTC’s mission the highest with 95% reporting satisfaction.  </a:t>
            </a:r>
          </a:p>
          <a:p>
            <a:r>
              <a:rPr lang="en-US" dirty="0" smtClean="0">
                <a:effectLst/>
              </a:rPr>
              <a:t>All </a:t>
            </a:r>
            <a:r>
              <a:rPr lang="en-US" dirty="0">
                <a:effectLst/>
              </a:rPr>
              <a:t>items for the Student Focus climate factor resulted in greater than 75% of respondents reporting satisfaction. </a:t>
            </a:r>
          </a:p>
          <a:p>
            <a:endParaRPr lang="en-US" dirty="0">
              <a:effectLst/>
            </a:endParaRP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14</a:t>
            </a:fld>
            <a:endParaRPr lang="en-US" dirty="0"/>
          </a:p>
        </p:txBody>
      </p:sp>
    </p:spTree>
    <p:extLst>
      <p:ext uri="{BB962C8B-B14F-4D97-AF65-F5344CB8AC3E}">
        <p14:creationId xmlns:p14="http://schemas.microsoft.com/office/powerpoint/2010/main" val="1145191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Student Focus </a:t>
            </a:r>
            <a:endParaRPr lang="en-US" dirty="0"/>
          </a:p>
        </p:txBody>
      </p:sp>
      <p:sp>
        <p:nvSpPr>
          <p:cNvPr id="3" name="Content Placeholder 2"/>
          <p:cNvSpPr>
            <a:spLocks noGrp="1"/>
          </p:cNvSpPr>
          <p:nvPr>
            <p:ph idx="1"/>
          </p:nvPr>
        </p:nvSpPr>
        <p:spPr/>
        <p:txBody>
          <a:bodyPr>
            <a:normAutofit/>
          </a:bodyPr>
          <a:lstStyle/>
          <a:p>
            <a:r>
              <a:rPr lang="en-US" dirty="0" smtClean="0">
                <a:effectLst/>
              </a:rPr>
              <a:t>The highest mean score under this climate factor was for the item rating the extent to which respondents </a:t>
            </a:r>
            <a:r>
              <a:rPr lang="en-US" dirty="0">
                <a:effectLst/>
              </a:rPr>
              <a:t>feel their job is relevant to PTC’s </a:t>
            </a:r>
            <a:r>
              <a:rPr lang="en-US" dirty="0" smtClean="0">
                <a:effectLst/>
              </a:rPr>
              <a:t>mission at 4.398. This </a:t>
            </a:r>
            <a:r>
              <a:rPr lang="en-US" dirty="0">
                <a:effectLst/>
              </a:rPr>
              <a:t>mean score indicated a slightly statistical difference when compared to the NILIE Normbase with a positive effect size of </a:t>
            </a:r>
            <a:r>
              <a:rPr lang="en-US" b="1" dirty="0">
                <a:effectLst/>
              </a:rPr>
              <a:t>.114</a:t>
            </a:r>
            <a:r>
              <a:rPr lang="en-US" dirty="0">
                <a:effectLst/>
              </a:rPr>
              <a:t>. </a:t>
            </a:r>
            <a:endParaRPr lang="en-US" dirty="0" smtClean="0">
              <a:effectLst/>
            </a:endParaRPr>
          </a:p>
          <a:p>
            <a:r>
              <a:rPr lang="en-US" dirty="0" smtClean="0">
                <a:effectLst/>
              </a:rPr>
              <a:t>All </a:t>
            </a:r>
            <a:r>
              <a:rPr lang="en-US" dirty="0">
                <a:effectLst/>
              </a:rPr>
              <a:t>other items for this climate factor resulted in a negative effect size when mean scores were compared to the NILIE Normbase. </a:t>
            </a: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15</a:t>
            </a:fld>
            <a:endParaRPr lang="en-US" dirty="0"/>
          </a:p>
        </p:txBody>
      </p:sp>
    </p:spTree>
    <p:extLst>
      <p:ext uri="{BB962C8B-B14F-4D97-AF65-F5344CB8AC3E}">
        <p14:creationId xmlns:p14="http://schemas.microsoft.com/office/powerpoint/2010/main" val="30714043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Relationships  </a:t>
            </a:r>
            <a:endParaRPr lang="en-US" dirty="0"/>
          </a:p>
        </p:txBody>
      </p:sp>
      <p:sp>
        <p:nvSpPr>
          <p:cNvPr id="3" name="Content Placeholder 2"/>
          <p:cNvSpPr>
            <a:spLocks noGrp="1"/>
          </p:cNvSpPr>
          <p:nvPr>
            <p:ph idx="1"/>
          </p:nvPr>
        </p:nvSpPr>
        <p:spPr/>
        <p:txBody>
          <a:bodyPr/>
          <a:lstStyle/>
          <a:p>
            <a:r>
              <a:rPr lang="en-US" dirty="0">
                <a:effectLst/>
              </a:rPr>
              <a:t>The Supervisory Relationships climate factor is described by NILIE as “provid[ing] insight into the relationship between an employee and a supervisor and an employee’s ability to be creative and express ideas related to the employee’s work.” </a:t>
            </a:r>
            <a:endParaRPr lang="en-US" dirty="0" smtClean="0">
              <a:effectLst/>
            </a:endParaRPr>
          </a:p>
          <a:p>
            <a:r>
              <a:rPr lang="en-US" dirty="0" smtClean="0">
                <a:effectLst/>
              </a:rPr>
              <a:t>The </a:t>
            </a:r>
            <a:r>
              <a:rPr lang="en-US" dirty="0">
                <a:effectLst/>
              </a:rPr>
              <a:t>overall mean score for the Supervisory Relationships factor at PTC is </a:t>
            </a:r>
            <a:r>
              <a:rPr lang="en-US" b="1" dirty="0">
                <a:effectLst/>
              </a:rPr>
              <a:t>3.717</a:t>
            </a:r>
            <a:r>
              <a:rPr lang="en-US" dirty="0">
                <a:effectLst/>
              </a:rPr>
              <a:t>. </a:t>
            </a: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16</a:t>
            </a:fld>
            <a:endParaRPr lang="en-US" dirty="0"/>
          </a:p>
        </p:txBody>
      </p:sp>
    </p:spTree>
    <p:extLst>
      <p:ext uri="{BB962C8B-B14F-4D97-AF65-F5344CB8AC3E}">
        <p14:creationId xmlns:p14="http://schemas.microsoft.com/office/powerpoint/2010/main" val="6393481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Relationships </a:t>
            </a:r>
            <a:endParaRPr lang="en-US" dirty="0"/>
          </a:p>
        </p:txBody>
      </p:sp>
      <p:sp>
        <p:nvSpPr>
          <p:cNvPr id="3" name="Text Placeholder 2"/>
          <p:cNvSpPr>
            <a:spLocks noGrp="1"/>
          </p:cNvSpPr>
          <p:nvPr>
            <p:ph type="body" idx="1"/>
          </p:nvPr>
        </p:nvSpPr>
        <p:spPr>
          <a:xfrm>
            <a:off x="906350" y="1915055"/>
            <a:ext cx="4472327" cy="646770"/>
          </a:xfrm>
        </p:spPr>
        <p:txBody>
          <a:bodyPr>
            <a:normAutofit/>
          </a:bodyPr>
          <a:lstStyle/>
          <a:p>
            <a:r>
              <a:rPr lang="en-US" sz="1900" dirty="0" smtClean="0"/>
              <a:t>Satisfaction: </a:t>
            </a:r>
            <a:endParaRPr lang="en-US" sz="1900" dirty="0"/>
          </a:p>
        </p:txBody>
      </p:sp>
      <p:sp>
        <p:nvSpPr>
          <p:cNvPr id="4" name="Content Placeholder 3"/>
          <p:cNvSpPr>
            <a:spLocks noGrp="1"/>
          </p:cNvSpPr>
          <p:nvPr>
            <p:ph sz="half" idx="2"/>
          </p:nvPr>
        </p:nvSpPr>
        <p:spPr>
          <a:xfrm>
            <a:off x="680322" y="2906160"/>
            <a:ext cx="4698355" cy="2906179"/>
          </a:xfrm>
        </p:spPr>
        <p:txBody>
          <a:bodyPr>
            <a:normAutofit/>
          </a:bodyPr>
          <a:lstStyle/>
          <a:p>
            <a:pPr lvl="0"/>
            <a:r>
              <a:rPr lang="en-US" dirty="0" smtClean="0">
                <a:effectLst/>
              </a:rPr>
              <a:t>Almost all items on this climate factor resulted in over 75% of respondents reporting satisfaction. </a:t>
            </a:r>
          </a:p>
          <a:p>
            <a:pPr lvl="0"/>
            <a:r>
              <a:rPr lang="en-US" dirty="0" smtClean="0">
                <a:effectLst/>
              </a:rPr>
              <a:t>Most neutral-excluded respondents believe their supervisor expresses confidence in their work with 88% reporting satisfaction on this item</a:t>
            </a:r>
            <a:endParaRPr lang="en-US" dirty="0"/>
          </a:p>
        </p:txBody>
      </p:sp>
      <p:sp>
        <p:nvSpPr>
          <p:cNvPr id="5" name="Text Placeholder 4"/>
          <p:cNvSpPr>
            <a:spLocks noGrp="1"/>
          </p:cNvSpPr>
          <p:nvPr>
            <p:ph type="body" sz="quarter" idx="3"/>
          </p:nvPr>
        </p:nvSpPr>
        <p:spPr>
          <a:xfrm>
            <a:off x="5809002" y="2154277"/>
            <a:ext cx="4572783" cy="646770"/>
          </a:xfrm>
        </p:spPr>
        <p:txBody>
          <a:bodyPr>
            <a:noAutofit/>
          </a:bodyPr>
          <a:lstStyle/>
          <a:p>
            <a:r>
              <a:rPr lang="en-US" sz="1800" dirty="0" smtClean="0"/>
              <a:t>Less than 75% of respondents report satisfaction with the extent to which:</a:t>
            </a:r>
            <a:endParaRPr lang="en-US" sz="1800" dirty="0"/>
          </a:p>
        </p:txBody>
      </p:sp>
      <p:sp>
        <p:nvSpPr>
          <p:cNvPr id="6" name="Content Placeholder 5"/>
          <p:cNvSpPr>
            <a:spLocks noGrp="1"/>
          </p:cNvSpPr>
          <p:nvPr>
            <p:ph sz="quarter" idx="4"/>
          </p:nvPr>
        </p:nvSpPr>
        <p:spPr>
          <a:xfrm>
            <a:off x="5594123" y="2906160"/>
            <a:ext cx="4700059" cy="3404246"/>
          </a:xfrm>
        </p:spPr>
        <p:txBody>
          <a:bodyPr>
            <a:normAutofit/>
          </a:bodyPr>
          <a:lstStyle/>
          <a:p>
            <a:pPr lvl="0"/>
            <a:r>
              <a:rPr lang="en-US" dirty="0" smtClean="0">
                <a:effectLst/>
              </a:rPr>
              <a:t>Work outcomes are clarified for me, 69% (#30)</a:t>
            </a:r>
          </a:p>
          <a:p>
            <a:pPr lvl="0"/>
            <a:r>
              <a:rPr lang="en-US" dirty="0" smtClean="0">
                <a:effectLst/>
              </a:rPr>
              <a:t>I have the opportunity to express my ideas in appropriate forums, 71% (#45)</a:t>
            </a:r>
          </a:p>
          <a:p>
            <a:pPr lvl="0"/>
            <a:r>
              <a:rPr lang="en-US" dirty="0" smtClean="0">
                <a:effectLst/>
              </a:rPr>
              <a:t>My supervisor actively seeks my ideas, 73% (#26)</a:t>
            </a:r>
          </a:p>
          <a:p>
            <a:pPr lvl="0"/>
            <a:r>
              <a:rPr lang="en-US" dirty="0" smtClean="0">
                <a:effectLst/>
              </a:rPr>
              <a:t>I receive timely feedback for my work, 74% (#20)</a:t>
            </a:r>
          </a:p>
          <a:p>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17</a:t>
            </a:fld>
            <a:endParaRPr lang="en-US" dirty="0"/>
          </a:p>
        </p:txBody>
      </p:sp>
    </p:spTree>
    <p:extLst>
      <p:ext uri="{BB962C8B-B14F-4D97-AF65-F5344CB8AC3E}">
        <p14:creationId xmlns:p14="http://schemas.microsoft.com/office/powerpoint/2010/main" val="263619280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Supervisory Relationships  </a:t>
            </a:r>
            <a:endParaRPr lang="en-US" dirty="0"/>
          </a:p>
        </p:txBody>
      </p:sp>
      <p:sp>
        <p:nvSpPr>
          <p:cNvPr id="3" name="Content Placeholder 2"/>
          <p:cNvSpPr>
            <a:spLocks noGrp="1"/>
          </p:cNvSpPr>
          <p:nvPr>
            <p:ph idx="1"/>
          </p:nvPr>
        </p:nvSpPr>
        <p:spPr/>
        <p:txBody>
          <a:bodyPr>
            <a:normAutofit/>
          </a:bodyPr>
          <a:lstStyle/>
          <a:p>
            <a:r>
              <a:rPr lang="en-US" dirty="0">
                <a:effectLst/>
              </a:rPr>
              <a:t>The mean scores for items rating the extent to which respondents believe their supervisor expresses confidence in their work, </a:t>
            </a:r>
            <a:r>
              <a:rPr lang="en-US" b="1" dirty="0">
                <a:effectLst/>
              </a:rPr>
              <a:t>4.209</a:t>
            </a:r>
            <a:r>
              <a:rPr lang="en-US" dirty="0">
                <a:effectLst/>
              </a:rPr>
              <a:t>, and that professional development opportunities are available, </a:t>
            </a:r>
            <a:r>
              <a:rPr lang="en-US" b="1" dirty="0">
                <a:effectLst/>
              </a:rPr>
              <a:t>3.925</a:t>
            </a:r>
            <a:r>
              <a:rPr lang="en-US" dirty="0">
                <a:effectLst/>
              </a:rPr>
              <a:t> both indicated a positive effect size when compared to the NILIE Normbase. </a:t>
            </a:r>
          </a:p>
          <a:p>
            <a:r>
              <a:rPr lang="en-US" dirty="0">
                <a:effectLst/>
              </a:rPr>
              <a:t>The mean scores for the following items resulted in a negative effect size when compared to the NILIE Normbase:</a:t>
            </a:r>
          </a:p>
          <a:p>
            <a:pPr lvl="1"/>
            <a:r>
              <a:rPr lang="en-US" dirty="0">
                <a:effectLst/>
              </a:rPr>
              <a:t>Work outcomes are clarified, </a:t>
            </a:r>
            <a:r>
              <a:rPr lang="en-US" b="1" dirty="0">
                <a:effectLst/>
              </a:rPr>
              <a:t>3.390</a:t>
            </a:r>
            <a:endParaRPr lang="en-US" dirty="0">
              <a:effectLst/>
            </a:endParaRPr>
          </a:p>
          <a:p>
            <a:pPr lvl="1"/>
            <a:r>
              <a:rPr lang="en-US" dirty="0">
                <a:effectLst/>
              </a:rPr>
              <a:t>I have the opportunity to express my ideas in appropriate forums, </a:t>
            </a:r>
            <a:r>
              <a:rPr lang="en-US" b="1" dirty="0">
                <a:effectLst/>
              </a:rPr>
              <a:t>3.422</a:t>
            </a:r>
            <a:endParaRPr lang="en-US" dirty="0">
              <a:effectLst/>
            </a:endParaRP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18</a:t>
            </a:fld>
            <a:endParaRPr lang="en-US" dirty="0"/>
          </a:p>
        </p:txBody>
      </p:sp>
    </p:spTree>
    <p:extLst>
      <p:ext uri="{BB962C8B-B14F-4D97-AF65-F5344CB8AC3E}">
        <p14:creationId xmlns:p14="http://schemas.microsoft.com/office/powerpoint/2010/main" val="39234586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Teamwork </a:t>
            </a:r>
            <a:endParaRPr lang="en-US" dirty="0"/>
          </a:p>
        </p:txBody>
      </p:sp>
      <p:sp>
        <p:nvSpPr>
          <p:cNvPr id="3" name="Content Placeholder 2"/>
          <p:cNvSpPr>
            <a:spLocks noGrp="1"/>
          </p:cNvSpPr>
          <p:nvPr>
            <p:ph idx="1"/>
          </p:nvPr>
        </p:nvSpPr>
        <p:spPr/>
        <p:txBody>
          <a:bodyPr/>
          <a:lstStyle/>
          <a:p>
            <a:r>
              <a:rPr lang="en-US" dirty="0">
                <a:effectLst/>
              </a:rPr>
              <a:t>The Teamwork climate factor is described by NILIE as “explor[ing] the spirit of cooperation within work teams and effective coordination within teams.” </a:t>
            </a:r>
            <a:endParaRPr lang="en-US" dirty="0" smtClean="0">
              <a:effectLst/>
            </a:endParaRPr>
          </a:p>
          <a:p>
            <a:r>
              <a:rPr lang="en-US" dirty="0" smtClean="0">
                <a:effectLst/>
              </a:rPr>
              <a:t>The </a:t>
            </a:r>
            <a:r>
              <a:rPr lang="en-US" dirty="0">
                <a:effectLst/>
              </a:rPr>
              <a:t>overall mean score for the Teamwork factor at PTC is </a:t>
            </a:r>
            <a:r>
              <a:rPr lang="en-US" b="1" dirty="0">
                <a:effectLst/>
              </a:rPr>
              <a:t>3.756</a:t>
            </a:r>
            <a:r>
              <a:rPr lang="en-US" dirty="0" smtClean="0">
                <a:effectLst/>
              </a:rPr>
              <a:t>.</a:t>
            </a:r>
          </a:p>
          <a:p>
            <a:r>
              <a:rPr lang="en-US" dirty="0" smtClean="0">
                <a:effectLst/>
              </a:rPr>
              <a:t>Most </a:t>
            </a:r>
            <a:r>
              <a:rPr lang="en-US" dirty="0">
                <a:effectLst/>
              </a:rPr>
              <a:t>neutral-excluded respondents rated the items under the Teamwork climate factor quite high with only two items being rated at 78%. </a:t>
            </a: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19</a:t>
            </a:fld>
            <a:endParaRPr lang="en-US" dirty="0"/>
          </a:p>
        </p:txBody>
      </p:sp>
    </p:spTree>
    <p:extLst>
      <p:ext uri="{BB962C8B-B14F-4D97-AF65-F5344CB8AC3E}">
        <p14:creationId xmlns:p14="http://schemas.microsoft.com/office/powerpoint/2010/main" val="8068305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 </a:t>
            </a:r>
            <a:endParaRPr lang="en-US" dirty="0"/>
          </a:p>
        </p:txBody>
      </p:sp>
      <p:sp>
        <p:nvSpPr>
          <p:cNvPr id="3" name="Content Placeholder 2"/>
          <p:cNvSpPr>
            <a:spLocks noGrp="1"/>
          </p:cNvSpPr>
          <p:nvPr>
            <p:ph sz="half" idx="1"/>
          </p:nvPr>
        </p:nvSpPr>
        <p:spPr/>
        <p:txBody>
          <a:bodyPr/>
          <a:lstStyle/>
          <a:p>
            <a:r>
              <a:rPr lang="en-US" dirty="0" smtClean="0"/>
              <a:t>Administered to all full and part time employees in spring 2016.</a:t>
            </a:r>
          </a:p>
          <a:p>
            <a:r>
              <a:rPr lang="en-US" dirty="0"/>
              <a:t>Conducted by a third party—The National Initiative for Leadership and Institutional Effectiveness (NILIE</a:t>
            </a:r>
            <a:r>
              <a:rPr lang="en-US" dirty="0" smtClean="0"/>
              <a:t>).</a:t>
            </a:r>
          </a:p>
          <a:p>
            <a:r>
              <a:rPr lang="en-US" dirty="0"/>
              <a:t>I</a:t>
            </a:r>
            <a:r>
              <a:rPr lang="en-US" dirty="0" smtClean="0"/>
              <a:t>nstrument</a:t>
            </a:r>
            <a:r>
              <a:rPr lang="en-US" dirty="0"/>
              <a:t>: Personal Assessment of the College Environment (PACE</a:t>
            </a:r>
            <a:r>
              <a:rPr lang="en-US" dirty="0" smtClean="0"/>
              <a:t>). </a:t>
            </a:r>
          </a:p>
          <a:p>
            <a:pPr marL="0" indent="0">
              <a:buNone/>
            </a:pPr>
            <a:endParaRPr lang="en-US" dirty="0"/>
          </a:p>
        </p:txBody>
      </p:sp>
      <p:sp>
        <p:nvSpPr>
          <p:cNvPr id="4" name="Content Placeholder 3"/>
          <p:cNvSpPr>
            <a:spLocks noGrp="1"/>
          </p:cNvSpPr>
          <p:nvPr>
            <p:ph sz="half" idx="2"/>
          </p:nvPr>
        </p:nvSpPr>
        <p:spPr/>
        <p:txBody>
          <a:bodyPr/>
          <a:lstStyle/>
          <a:p>
            <a:r>
              <a:rPr lang="en-US" dirty="0" smtClean="0"/>
              <a:t>Method: Online via PTC email </a:t>
            </a:r>
          </a:p>
          <a:p>
            <a:r>
              <a:rPr lang="en-US" dirty="0" smtClean="0"/>
              <a:t>Duration: 3 weeks </a:t>
            </a:r>
          </a:p>
          <a:p>
            <a:r>
              <a:rPr lang="en-US" dirty="0" smtClean="0"/>
              <a:t>Surveys Sent: 670</a:t>
            </a:r>
          </a:p>
          <a:p>
            <a:r>
              <a:rPr lang="en-US" dirty="0" smtClean="0"/>
              <a:t>Surveys Received: 351</a:t>
            </a:r>
          </a:p>
          <a:p>
            <a:r>
              <a:rPr lang="en-US" dirty="0" smtClean="0"/>
              <a:t>Response Rate: 52.4%</a:t>
            </a:r>
          </a:p>
          <a:p>
            <a:r>
              <a:rPr lang="en-US" dirty="0" smtClean="0"/>
              <a:t>Survey Items: 66</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2</a:t>
            </a:fld>
            <a:endParaRPr lang="en-US" dirty="0"/>
          </a:p>
        </p:txBody>
      </p:sp>
      <p:sp>
        <p:nvSpPr>
          <p:cNvPr id="5" name="Footer Placeholder 4"/>
          <p:cNvSpPr>
            <a:spLocks noGrp="1"/>
          </p:cNvSpPr>
          <p:nvPr>
            <p:ph type="ftr" sz="quarter" idx="11"/>
          </p:nvPr>
        </p:nvSpPr>
        <p:spPr/>
        <p:txBody>
          <a:bodyPr/>
          <a:lstStyle/>
          <a:p>
            <a:r>
              <a:rPr lang="en-US" dirty="0" smtClean="0"/>
              <a:t>The full report of results as provided by NILIE is available on the IRPE website: Campus Climate Survey Results.  </a:t>
            </a:r>
            <a:endParaRPr lang="en-US" dirty="0"/>
          </a:p>
        </p:txBody>
      </p:sp>
    </p:spTree>
    <p:extLst>
      <p:ext uri="{BB962C8B-B14F-4D97-AF65-F5344CB8AC3E}">
        <p14:creationId xmlns:p14="http://schemas.microsoft.com/office/powerpoint/2010/main" val="26967044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Teamwork </a:t>
            </a:r>
            <a:endParaRPr lang="en-US" dirty="0"/>
          </a:p>
        </p:txBody>
      </p:sp>
      <p:sp>
        <p:nvSpPr>
          <p:cNvPr id="3" name="Content Placeholder 2"/>
          <p:cNvSpPr>
            <a:spLocks noGrp="1"/>
          </p:cNvSpPr>
          <p:nvPr>
            <p:ph idx="1"/>
          </p:nvPr>
        </p:nvSpPr>
        <p:spPr/>
        <p:txBody>
          <a:bodyPr/>
          <a:lstStyle/>
          <a:p>
            <a:r>
              <a:rPr lang="en-US" dirty="0">
                <a:effectLst/>
              </a:rPr>
              <a:t>The highest mean score of </a:t>
            </a:r>
            <a:r>
              <a:rPr lang="en-US" b="1" dirty="0">
                <a:effectLst/>
              </a:rPr>
              <a:t>3.878</a:t>
            </a:r>
            <a:r>
              <a:rPr lang="en-US" dirty="0">
                <a:effectLst/>
              </a:rPr>
              <a:t> was for the item respondents rated the extent to which they reported satisfaction with there being a spirit of cooperation within their work team. </a:t>
            </a:r>
            <a:endParaRPr lang="en-US" dirty="0" smtClean="0">
              <a:effectLst/>
            </a:endParaRPr>
          </a:p>
          <a:p>
            <a:r>
              <a:rPr lang="en-US" dirty="0" smtClean="0">
                <a:effectLst/>
              </a:rPr>
              <a:t>It should </a:t>
            </a:r>
            <a:r>
              <a:rPr lang="en-US" dirty="0" smtClean="0">
                <a:effectLst/>
              </a:rPr>
              <a:t>be </a:t>
            </a:r>
            <a:r>
              <a:rPr lang="en-US" dirty="0" smtClean="0">
                <a:effectLst/>
              </a:rPr>
              <a:t>noted, however, that of the respondents that provided an opinion, only 50% believe that a spirit of cooperation exists at the institution.*</a:t>
            </a:r>
            <a:endParaRPr lang="en-US" sz="1600" dirty="0" smtClean="0">
              <a:effectLst/>
            </a:endParaRPr>
          </a:p>
          <a:p>
            <a:r>
              <a:rPr lang="en-US" dirty="0" smtClean="0">
                <a:effectLst/>
              </a:rPr>
              <a:t>There were no statistically significant differences between PTC’s mean scores and those of the NILIE Normbase for this climate factor. </a:t>
            </a:r>
          </a:p>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20</a:t>
            </a:fld>
            <a:endParaRPr lang="en-US" dirty="0"/>
          </a:p>
        </p:txBody>
      </p:sp>
      <p:sp>
        <p:nvSpPr>
          <p:cNvPr id="4" name="Footer Placeholder 3"/>
          <p:cNvSpPr>
            <a:spLocks noGrp="1"/>
          </p:cNvSpPr>
          <p:nvPr>
            <p:ph type="ftr" sz="quarter" idx="11"/>
          </p:nvPr>
        </p:nvSpPr>
        <p:spPr/>
        <p:txBody>
          <a:bodyPr/>
          <a:lstStyle/>
          <a:p>
            <a:r>
              <a:rPr lang="en-US" dirty="0" smtClean="0"/>
              <a:t>*See Institutional Structure Climate Factor </a:t>
            </a:r>
            <a:endParaRPr lang="en-US" dirty="0"/>
          </a:p>
        </p:txBody>
      </p:sp>
    </p:spTree>
    <p:extLst>
      <p:ext uri="{BB962C8B-B14F-4D97-AF65-F5344CB8AC3E}">
        <p14:creationId xmlns:p14="http://schemas.microsoft.com/office/powerpoint/2010/main" val="41988972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PTC Custom Items </a:t>
            </a:r>
            <a:endParaRPr lang="en-US" dirty="0"/>
          </a:p>
        </p:txBody>
      </p:sp>
      <p:sp>
        <p:nvSpPr>
          <p:cNvPr id="3" name="Content Placeholder 2"/>
          <p:cNvSpPr>
            <a:spLocks noGrp="1"/>
          </p:cNvSpPr>
          <p:nvPr>
            <p:ph idx="1"/>
          </p:nvPr>
        </p:nvSpPr>
        <p:spPr/>
        <p:txBody>
          <a:bodyPr/>
          <a:lstStyle/>
          <a:p>
            <a:pPr marL="0" indent="0">
              <a:buNone/>
            </a:pPr>
            <a:r>
              <a:rPr lang="en-US" dirty="0">
                <a:effectLst/>
              </a:rPr>
              <a:t>The College identified 20 custom items that were added to the PACE survey instrument for PTC. These items are intended to supplement the standard PACE instrument questions and provide additional information about specific areas of the College. Resulting scores will be used to drive planning and continuous quality improvement efforts.</a:t>
            </a:r>
          </a:p>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21</a:t>
            </a:fld>
            <a:endParaRPr lang="en-US" dirty="0"/>
          </a:p>
        </p:txBody>
      </p:sp>
    </p:spTree>
    <p:extLst>
      <p:ext uri="{BB962C8B-B14F-4D97-AF65-F5344CB8AC3E}">
        <p14:creationId xmlns:p14="http://schemas.microsoft.com/office/powerpoint/2010/main" val="37340624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PTC Custom Items </a:t>
            </a:r>
            <a:endParaRPr lang="en-US" dirty="0"/>
          </a:p>
        </p:txBody>
      </p:sp>
      <p:sp>
        <p:nvSpPr>
          <p:cNvPr id="3" name="Text Placeholder 2"/>
          <p:cNvSpPr>
            <a:spLocks noGrp="1"/>
          </p:cNvSpPr>
          <p:nvPr>
            <p:ph type="body" idx="1"/>
          </p:nvPr>
        </p:nvSpPr>
        <p:spPr/>
        <p:txBody>
          <a:bodyPr/>
          <a:lstStyle/>
          <a:p>
            <a:r>
              <a:rPr lang="en-US" dirty="0" smtClean="0"/>
              <a:t>At least 75% satisfaction:</a:t>
            </a:r>
            <a:endParaRPr lang="en-US" dirty="0"/>
          </a:p>
        </p:txBody>
      </p:sp>
      <p:sp>
        <p:nvSpPr>
          <p:cNvPr id="4" name="Text Placeholder 3"/>
          <p:cNvSpPr>
            <a:spLocks noGrp="1"/>
          </p:cNvSpPr>
          <p:nvPr>
            <p:ph type="body" sz="half" idx="15"/>
          </p:nvPr>
        </p:nvSpPr>
        <p:spPr/>
        <p:txBody>
          <a:bodyPr>
            <a:normAutofit lnSpcReduction="10000"/>
          </a:bodyPr>
          <a:lstStyle/>
          <a:p>
            <a:pPr lvl="0"/>
            <a:r>
              <a:rPr lang="en-US" dirty="0">
                <a:effectLst/>
              </a:rPr>
              <a:t>The College provides a safe and secure working environment, 89% (#16)</a:t>
            </a:r>
          </a:p>
          <a:p>
            <a:pPr lvl="0"/>
            <a:r>
              <a:rPr lang="en-US" dirty="0">
                <a:effectLst/>
              </a:rPr>
              <a:t>I know how my work relates to the College’s goals and priorities, 88% (#10)</a:t>
            </a:r>
          </a:p>
          <a:p>
            <a:pPr lvl="0"/>
            <a:r>
              <a:rPr lang="en-US" dirty="0">
                <a:effectLst/>
              </a:rPr>
              <a:t>My department ensures effective management of its operations, 84% (#8)</a:t>
            </a:r>
          </a:p>
          <a:p>
            <a:pPr lvl="0"/>
            <a:r>
              <a:rPr lang="en-US" dirty="0">
                <a:effectLst/>
              </a:rPr>
              <a:t>IT services support my work, 81% (#2)</a:t>
            </a:r>
          </a:p>
          <a:p>
            <a:pPr lvl="0"/>
            <a:r>
              <a:rPr lang="en-US" dirty="0">
                <a:effectLst/>
              </a:rPr>
              <a:t>My supervisor resolves conflict in a fair manner, 79% (#4)</a:t>
            </a:r>
          </a:p>
          <a:p>
            <a:endParaRPr lang="en-US" dirty="0"/>
          </a:p>
        </p:txBody>
      </p:sp>
      <p:sp>
        <p:nvSpPr>
          <p:cNvPr id="5" name="Text Placeholder 4"/>
          <p:cNvSpPr>
            <a:spLocks noGrp="1"/>
          </p:cNvSpPr>
          <p:nvPr>
            <p:ph type="body" sz="quarter" idx="3"/>
          </p:nvPr>
        </p:nvSpPr>
        <p:spPr/>
        <p:txBody>
          <a:bodyPr/>
          <a:lstStyle/>
          <a:p>
            <a:r>
              <a:rPr lang="en-US" dirty="0" smtClean="0"/>
              <a:t>Less than 50% satisfaction:</a:t>
            </a:r>
            <a:endParaRPr lang="en-US" dirty="0"/>
          </a:p>
        </p:txBody>
      </p:sp>
      <p:sp>
        <p:nvSpPr>
          <p:cNvPr id="6" name="Text Placeholder 5"/>
          <p:cNvSpPr>
            <a:spLocks noGrp="1"/>
          </p:cNvSpPr>
          <p:nvPr>
            <p:ph type="body" sz="half" idx="16"/>
          </p:nvPr>
        </p:nvSpPr>
        <p:spPr/>
        <p:txBody>
          <a:bodyPr>
            <a:normAutofit lnSpcReduction="10000"/>
          </a:bodyPr>
          <a:lstStyle/>
          <a:p>
            <a:pPr lvl="0"/>
            <a:r>
              <a:rPr lang="en-US" dirty="0">
                <a:effectLst/>
              </a:rPr>
              <a:t>PTC effectively manages and allocates financial resources, 41% (#9)</a:t>
            </a:r>
          </a:p>
          <a:p>
            <a:pPr lvl="0"/>
            <a:r>
              <a:rPr lang="en-US" dirty="0">
                <a:effectLst/>
              </a:rPr>
              <a:t>Employees address disagreements or problems in an open and assertive manner, rather than ignore or address them in a counter-productive way, 42% (#3)</a:t>
            </a:r>
          </a:p>
          <a:p>
            <a:pPr lvl="0"/>
            <a:r>
              <a:rPr lang="en-US" dirty="0">
                <a:effectLst/>
              </a:rPr>
              <a:t>My department has adequate financial resources to effectively provide high quality programs or services, 48% (#7)</a:t>
            </a:r>
          </a:p>
          <a:p>
            <a:pPr lvl="0"/>
            <a:r>
              <a:rPr lang="en-US" dirty="0">
                <a:effectLst/>
              </a:rPr>
              <a:t>Hiring and promotion practices are fair and equitable, 49%, (#5)  </a:t>
            </a:r>
          </a:p>
          <a:p>
            <a:endParaRPr lang="en-US" dirty="0"/>
          </a:p>
        </p:txBody>
      </p:sp>
      <p:sp>
        <p:nvSpPr>
          <p:cNvPr id="7" name="Text Placeholder 6"/>
          <p:cNvSpPr>
            <a:spLocks noGrp="1"/>
          </p:cNvSpPr>
          <p:nvPr>
            <p:ph type="body" sz="quarter" idx="13"/>
          </p:nvPr>
        </p:nvSpPr>
        <p:spPr/>
        <p:txBody>
          <a:bodyPr/>
          <a:lstStyle/>
          <a:p>
            <a:r>
              <a:rPr lang="en-US" dirty="0" smtClean="0"/>
              <a:t>50/50 split on satisfaction rating: </a:t>
            </a:r>
            <a:endParaRPr lang="en-US" dirty="0"/>
          </a:p>
        </p:txBody>
      </p:sp>
      <p:sp>
        <p:nvSpPr>
          <p:cNvPr id="8" name="Text Placeholder 7"/>
          <p:cNvSpPr>
            <a:spLocks noGrp="1"/>
          </p:cNvSpPr>
          <p:nvPr>
            <p:ph type="body" sz="half" idx="17"/>
          </p:nvPr>
        </p:nvSpPr>
        <p:spPr/>
        <p:txBody>
          <a:bodyPr/>
          <a:lstStyle/>
          <a:p>
            <a:pPr lvl="0"/>
            <a:r>
              <a:rPr lang="en-US" dirty="0">
                <a:effectLst/>
              </a:rPr>
              <a:t>I feel engaged in decision-making through the College’s committee structure (#14) </a:t>
            </a:r>
          </a:p>
          <a:p>
            <a:pPr lvl="0"/>
            <a:r>
              <a:rPr lang="en-US" dirty="0">
                <a:effectLst/>
              </a:rPr>
              <a:t>All employees are held accountable for achieving goals and meeting expectations (#15)</a:t>
            </a:r>
          </a:p>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22</a:t>
            </a:fld>
            <a:endParaRPr lang="en-US" dirty="0"/>
          </a:p>
        </p:txBody>
      </p:sp>
    </p:spTree>
    <p:extLst>
      <p:ext uri="{BB962C8B-B14F-4D97-AF65-F5344CB8AC3E}">
        <p14:creationId xmlns:p14="http://schemas.microsoft.com/office/powerpoint/2010/main" val="363111374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PTC Custom Items </a:t>
            </a:r>
            <a:endParaRPr lang="en-US" dirty="0"/>
          </a:p>
        </p:txBody>
      </p:sp>
      <p:sp>
        <p:nvSpPr>
          <p:cNvPr id="3" name="Content Placeholder 2"/>
          <p:cNvSpPr>
            <a:spLocks noGrp="1"/>
          </p:cNvSpPr>
          <p:nvPr>
            <p:ph idx="1"/>
          </p:nvPr>
        </p:nvSpPr>
        <p:spPr/>
        <p:txBody>
          <a:bodyPr>
            <a:normAutofit lnSpcReduction="10000"/>
          </a:bodyPr>
          <a:lstStyle/>
          <a:p>
            <a:r>
              <a:rPr lang="en-US" dirty="0" smtClean="0">
                <a:effectLst/>
              </a:rPr>
              <a:t>The two </a:t>
            </a:r>
            <a:r>
              <a:rPr lang="en-US" dirty="0">
                <a:effectLst/>
              </a:rPr>
              <a:t>highest mean scores were for the extent to which employees know how their work </a:t>
            </a:r>
            <a:r>
              <a:rPr lang="en-US" dirty="0" smtClean="0">
                <a:effectLst/>
              </a:rPr>
              <a:t>relates to the College’s goals and priorities, </a:t>
            </a:r>
            <a:r>
              <a:rPr lang="en-US" b="1" dirty="0">
                <a:effectLst/>
              </a:rPr>
              <a:t>3.913</a:t>
            </a:r>
            <a:r>
              <a:rPr lang="en-US" dirty="0">
                <a:effectLst/>
              </a:rPr>
              <a:t>, and the extent to which the College provides a safe and secure working environment, </a:t>
            </a:r>
            <a:r>
              <a:rPr lang="en-US" b="1" dirty="0">
                <a:effectLst/>
              </a:rPr>
              <a:t>3.900</a:t>
            </a:r>
            <a:r>
              <a:rPr lang="en-US" dirty="0">
                <a:effectLst/>
              </a:rPr>
              <a:t>. </a:t>
            </a:r>
          </a:p>
          <a:p>
            <a:r>
              <a:rPr lang="en-US" dirty="0">
                <a:effectLst/>
              </a:rPr>
              <a:t>The extent to which the College effectively manages and allocates financial resources had the lowest mean score at </a:t>
            </a:r>
            <a:r>
              <a:rPr lang="en-US" b="1" dirty="0">
                <a:effectLst/>
              </a:rPr>
              <a:t>2.754</a:t>
            </a:r>
            <a:r>
              <a:rPr lang="en-US" dirty="0">
                <a:effectLst/>
              </a:rPr>
              <a:t>. </a:t>
            </a:r>
            <a:endParaRPr lang="en-US" dirty="0" smtClean="0">
              <a:effectLst/>
            </a:endParaRPr>
          </a:p>
          <a:p>
            <a:r>
              <a:rPr lang="en-US" dirty="0" smtClean="0">
                <a:effectLst/>
              </a:rPr>
              <a:t>With </a:t>
            </a:r>
            <a:r>
              <a:rPr lang="en-US" dirty="0">
                <a:effectLst/>
              </a:rPr>
              <a:t>a mean of </a:t>
            </a:r>
            <a:r>
              <a:rPr lang="en-US" b="1" dirty="0">
                <a:effectLst/>
              </a:rPr>
              <a:t>2.782</a:t>
            </a:r>
            <a:r>
              <a:rPr lang="en-US" dirty="0">
                <a:effectLst/>
              </a:rPr>
              <a:t>, the extent to which employees address disagreements or problems in an open and assertive </a:t>
            </a:r>
            <a:r>
              <a:rPr lang="en-US" dirty="0" smtClean="0">
                <a:effectLst/>
              </a:rPr>
              <a:t>manner</a:t>
            </a:r>
            <a:r>
              <a:rPr lang="en-US" dirty="0">
                <a:effectLst/>
              </a:rPr>
              <a:t> rather than ignore or address them in a counter-productive way </a:t>
            </a:r>
            <a:r>
              <a:rPr lang="en-US" dirty="0" smtClean="0">
                <a:effectLst/>
              </a:rPr>
              <a:t>was the second lowest score at 2.782. </a:t>
            </a:r>
            <a:endParaRPr lang="en-US" dirty="0">
              <a:effectLst/>
            </a:endParaRPr>
          </a:p>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23</a:t>
            </a:fld>
            <a:endParaRPr lang="en-US" dirty="0"/>
          </a:p>
        </p:txBody>
      </p:sp>
    </p:spTree>
    <p:extLst>
      <p:ext uri="{BB962C8B-B14F-4D97-AF65-F5344CB8AC3E}">
        <p14:creationId xmlns:p14="http://schemas.microsoft.com/office/powerpoint/2010/main" val="2333421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and Recommendations </a:t>
            </a:r>
            <a:endParaRPr lang="en-US" dirty="0"/>
          </a:p>
        </p:txBody>
      </p:sp>
      <p:sp>
        <p:nvSpPr>
          <p:cNvPr id="3" name="Content Placeholder 2"/>
          <p:cNvSpPr>
            <a:spLocks noGrp="1"/>
          </p:cNvSpPr>
          <p:nvPr>
            <p:ph idx="1"/>
          </p:nvPr>
        </p:nvSpPr>
        <p:spPr/>
        <p:txBody>
          <a:bodyPr>
            <a:normAutofit/>
          </a:bodyPr>
          <a:lstStyle/>
          <a:p>
            <a:r>
              <a:rPr lang="en-US" dirty="0" smtClean="0">
                <a:effectLst/>
              </a:rPr>
              <a:t>PTC was successful in its endeavor to assess </a:t>
            </a:r>
            <a:r>
              <a:rPr lang="en-US" dirty="0">
                <a:effectLst/>
              </a:rPr>
              <a:t>the perceptions of climate across the </a:t>
            </a:r>
            <a:r>
              <a:rPr lang="en-US" dirty="0" smtClean="0">
                <a:effectLst/>
              </a:rPr>
              <a:t>College; it must now turn </a:t>
            </a:r>
            <a:r>
              <a:rPr lang="en-US" dirty="0">
                <a:effectLst/>
              </a:rPr>
              <a:t>this data into information and use the results to drive continuous quality improvement efforts. </a:t>
            </a:r>
          </a:p>
          <a:p>
            <a:r>
              <a:rPr lang="en-US" dirty="0" smtClean="0">
                <a:effectLst/>
              </a:rPr>
              <a:t>It </a:t>
            </a:r>
            <a:r>
              <a:rPr lang="en-US" dirty="0">
                <a:effectLst/>
              </a:rPr>
              <a:t>is recommended when the Strategic Planning Committee is formed in the fall of 2016, this group thoroughly analyzes and interprets the results to develop an institutional action plan that will assist the College community as it strives to continuously improve PTC’s climate and culture. </a:t>
            </a:r>
            <a:endParaRPr lang="en-US" dirty="0" smtClean="0">
              <a:effectLst/>
            </a:endParaRPr>
          </a:p>
          <a:p>
            <a:pPr marL="0" indent="0">
              <a:buNone/>
            </a:pP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24</a:t>
            </a:fld>
            <a:endParaRPr lang="en-US" dirty="0"/>
          </a:p>
        </p:txBody>
      </p:sp>
    </p:spTree>
    <p:extLst>
      <p:ext uri="{BB962C8B-B14F-4D97-AF65-F5344CB8AC3E}">
        <p14:creationId xmlns:p14="http://schemas.microsoft.com/office/powerpoint/2010/main" val="6515407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Climate Factors and Comparison Groups </a:t>
            </a:r>
            <a:endParaRPr lang="en-US" dirty="0"/>
          </a:p>
        </p:txBody>
      </p:sp>
      <p:sp>
        <p:nvSpPr>
          <p:cNvPr id="3" name="Text Placeholder 2"/>
          <p:cNvSpPr>
            <a:spLocks noGrp="1"/>
          </p:cNvSpPr>
          <p:nvPr>
            <p:ph type="body" idx="1"/>
          </p:nvPr>
        </p:nvSpPr>
        <p:spPr/>
        <p:txBody>
          <a:bodyPr/>
          <a:lstStyle/>
          <a:p>
            <a:r>
              <a:rPr lang="en-US" dirty="0" smtClean="0"/>
              <a:t>Climate Factors </a:t>
            </a:r>
            <a:endParaRPr lang="en-US" dirty="0"/>
          </a:p>
        </p:txBody>
      </p:sp>
      <p:sp>
        <p:nvSpPr>
          <p:cNvPr id="4" name="Content Placeholder 3"/>
          <p:cNvSpPr>
            <a:spLocks noGrp="1"/>
          </p:cNvSpPr>
          <p:nvPr>
            <p:ph sz="half" idx="2"/>
          </p:nvPr>
        </p:nvSpPr>
        <p:spPr/>
        <p:txBody>
          <a:bodyPr/>
          <a:lstStyle/>
          <a:p>
            <a:r>
              <a:rPr lang="en-US" dirty="0"/>
              <a:t>Institutional Structure</a:t>
            </a:r>
          </a:p>
          <a:p>
            <a:r>
              <a:rPr lang="en-US" dirty="0"/>
              <a:t>Student Focus </a:t>
            </a:r>
          </a:p>
          <a:p>
            <a:r>
              <a:rPr lang="en-US" dirty="0"/>
              <a:t>Supervisory Relationships</a:t>
            </a:r>
          </a:p>
          <a:p>
            <a:r>
              <a:rPr lang="en-US" dirty="0"/>
              <a:t>Teamwork </a:t>
            </a:r>
          </a:p>
          <a:p>
            <a:pPr marL="0" indent="0">
              <a:buNone/>
            </a:pPr>
            <a:endParaRPr lang="en-US" dirty="0"/>
          </a:p>
        </p:txBody>
      </p:sp>
      <p:sp>
        <p:nvSpPr>
          <p:cNvPr id="5" name="Text Placeholder 4"/>
          <p:cNvSpPr>
            <a:spLocks noGrp="1"/>
          </p:cNvSpPr>
          <p:nvPr>
            <p:ph type="body" sz="quarter" idx="3"/>
          </p:nvPr>
        </p:nvSpPr>
        <p:spPr/>
        <p:txBody>
          <a:bodyPr/>
          <a:lstStyle/>
          <a:p>
            <a:r>
              <a:rPr lang="en-US" dirty="0" smtClean="0"/>
              <a:t>Comparison Groups </a:t>
            </a:r>
            <a:endParaRPr lang="en-US" dirty="0"/>
          </a:p>
        </p:txBody>
      </p:sp>
      <p:sp>
        <p:nvSpPr>
          <p:cNvPr id="6" name="Content Placeholder 5"/>
          <p:cNvSpPr>
            <a:spLocks noGrp="1"/>
          </p:cNvSpPr>
          <p:nvPr>
            <p:ph sz="quarter" idx="4"/>
          </p:nvPr>
        </p:nvSpPr>
        <p:spPr/>
        <p:txBody>
          <a:bodyPr/>
          <a:lstStyle/>
          <a:p>
            <a:r>
              <a:rPr lang="en-US" dirty="0" smtClean="0"/>
              <a:t>NILIE Norm base (all institutions between 2012-2016)</a:t>
            </a:r>
          </a:p>
          <a:p>
            <a:r>
              <a:rPr lang="en-US" dirty="0" smtClean="0"/>
              <a:t>Geographic Location (South)</a:t>
            </a:r>
          </a:p>
          <a:p>
            <a:r>
              <a:rPr lang="en-US" dirty="0" smtClean="0"/>
              <a:t>Institution Size (Large 2-year)</a:t>
            </a:r>
            <a:endParaRPr lang="en-US" dirty="0"/>
          </a:p>
        </p:txBody>
      </p:sp>
      <p:sp>
        <p:nvSpPr>
          <p:cNvPr id="8" name="Slide Number Placeholder 7"/>
          <p:cNvSpPr>
            <a:spLocks noGrp="1"/>
          </p:cNvSpPr>
          <p:nvPr>
            <p:ph type="sldNum" sz="quarter" idx="12"/>
          </p:nvPr>
        </p:nvSpPr>
        <p:spPr/>
        <p:txBody>
          <a:bodyPr/>
          <a:lstStyle/>
          <a:p>
            <a:fld id="{6D22F896-40B5-4ADD-8801-0D06FADFA095}" type="slidenum">
              <a:rPr lang="en-US" smtClean="0"/>
              <a:t>3</a:t>
            </a:fld>
            <a:endParaRPr lang="en-US" dirty="0"/>
          </a:p>
        </p:txBody>
      </p:sp>
      <p:sp>
        <p:nvSpPr>
          <p:cNvPr id="7" name="Footer Placeholder 6"/>
          <p:cNvSpPr>
            <a:spLocks noGrp="1"/>
          </p:cNvSpPr>
          <p:nvPr>
            <p:ph type="ftr" sz="quarter" idx="11"/>
          </p:nvPr>
        </p:nvSpPr>
        <p:spPr/>
        <p:txBody>
          <a:bodyPr/>
          <a:lstStyle/>
          <a:p>
            <a:r>
              <a:rPr lang="en-US" dirty="0" smtClean="0"/>
              <a:t>The full report of results as provided by NILIE is available on the IRPE website: Campus Climate Survey Results.  </a:t>
            </a:r>
            <a:endParaRPr lang="en-US" dirty="0"/>
          </a:p>
        </p:txBody>
      </p:sp>
    </p:spTree>
    <p:extLst>
      <p:ext uri="{BB962C8B-B14F-4D97-AF65-F5344CB8AC3E}">
        <p14:creationId xmlns:p14="http://schemas.microsoft.com/office/powerpoint/2010/main" val="147861987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Reports </a:t>
            </a:r>
            <a:endParaRPr lang="en-US" dirty="0"/>
          </a:p>
        </p:txBody>
      </p:sp>
      <p:sp>
        <p:nvSpPr>
          <p:cNvPr id="3" name="Content Placeholder 2"/>
          <p:cNvSpPr>
            <a:spLocks noGrp="1"/>
          </p:cNvSpPr>
          <p:nvPr>
            <p:ph idx="1"/>
          </p:nvPr>
        </p:nvSpPr>
        <p:spPr/>
        <p:txBody>
          <a:bodyPr/>
          <a:lstStyle/>
          <a:p>
            <a:r>
              <a:rPr lang="en-US" dirty="0" smtClean="0"/>
              <a:t>Frequency distributions and mean comparisons </a:t>
            </a:r>
          </a:p>
          <a:p>
            <a:r>
              <a:rPr lang="en-US" dirty="0" smtClean="0"/>
              <a:t>Qualitative Analysis </a:t>
            </a:r>
          </a:p>
          <a:p>
            <a:r>
              <a:rPr lang="en-US" dirty="0" smtClean="0"/>
              <a:t>Demographic report with comparisons</a:t>
            </a:r>
          </a:p>
          <a:p>
            <a:r>
              <a:rPr lang="en-US" dirty="0" smtClean="0"/>
              <a:t>Custom Items </a:t>
            </a:r>
          </a:p>
          <a:p>
            <a:r>
              <a:rPr lang="en-US" dirty="0" smtClean="0"/>
              <a:t>PTC Summary Report </a:t>
            </a:r>
          </a:p>
        </p:txBody>
      </p:sp>
      <p:sp>
        <p:nvSpPr>
          <p:cNvPr id="6" name="Slide Number Placeholder 5"/>
          <p:cNvSpPr>
            <a:spLocks noGrp="1"/>
          </p:cNvSpPr>
          <p:nvPr>
            <p:ph type="sldNum" sz="quarter" idx="12"/>
          </p:nvPr>
        </p:nvSpPr>
        <p:spPr/>
        <p:txBody>
          <a:bodyPr/>
          <a:lstStyle/>
          <a:p>
            <a:fld id="{6D22F896-40B5-4ADD-8801-0D06FADFA095}" type="slidenum">
              <a:rPr lang="en-US" smtClean="0"/>
              <a:t>4</a:t>
            </a:fld>
            <a:endParaRPr lang="en-US" dirty="0"/>
          </a:p>
        </p:txBody>
      </p:sp>
      <p:sp>
        <p:nvSpPr>
          <p:cNvPr id="4" name="Footer Placeholder 3"/>
          <p:cNvSpPr>
            <a:spLocks noGrp="1"/>
          </p:cNvSpPr>
          <p:nvPr>
            <p:ph type="ftr" sz="quarter" idx="11"/>
          </p:nvPr>
        </p:nvSpPr>
        <p:spPr/>
        <p:txBody>
          <a:bodyPr/>
          <a:lstStyle/>
          <a:p>
            <a:r>
              <a:rPr lang="en-US" dirty="0" smtClean="0"/>
              <a:t>The </a:t>
            </a:r>
            <a:r>
              <a:rPr lang="en-US" dirty="0" smtClean="0"/>
              <a:t>full report of </a:t>
            </a:r>
            <a:r>
              <a:rPr lang="en-US" dirty="0" smtClean="0"/>
              <a:t>results as provided by NILIE is available on the IRPE website: Campus Climate Survey Results.  </a:t>
            </a:r>
            <a:endParaRPr lang="en-US" dirty="0"/>
          </a:p>
        </p:txBody>
      </p:sp>
    </p:spTree>
    <p:extLst>
      <p:ext uri="{BB962C8B-B14F-4D97-AF65-F5344CB8AC3E}">
        <p14:creationId xmlns:p14="http://schemas.microsoft.com/office/powerpoint/2010/main" val="8834334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Frequency Distributions </a:t>
            </a:r>
            <a:endParaRPr lang="en-US" dirty="0"/>
          </a:p>
        </p:txBody>
      </p:sp>
      <p:sp>
        <p:nvSpPr>
          <p:cNvPr id="3" name="Content Placeholder 2"/>
          <p:cNvSpPr>
            <a:spLocks noGrp="1"/>
          </p:cNvSpPr>
          <p:nvPr>
            <p:ph idx="1"/>
          </p:nvPr>
        </p:nvSpPr>
        <p:spPr/>
        <p:txBody>
          <a:bodyPr/>
          <a:lstStyle/>
          <a:p>
            <a:r>
              <a:rPr lang="en-US" dirty="0" smtClean="0"/>
              <a:t>PACE report includes count (n) and percentage of respondents at PTC who answered “very satisfied,” “satisfied,” “neutral,” “dissatisfied,” and “very dissatisfied” for each PACE question corresponding to climate factor. </a:t>
            </a:r>
          </a:p>
          <a:p>
            <a:r>
              <a:rPr lang="en-US" dirty="0" smtClean="0"/>
              <a:t>Statistics are provided on three comparison groups. </a:t>
            </a:r>
          </a:p>
          <a:p>
            <a:r>
              <a:rPr lang="en-US" dirty="0" smtClean="0"/>
              <a:t>PTC Summary report provides neutral-excluded calculations. </a:t>
            </a:r>
          </a:p>
          <a:p>
            <a:pPr marL="0" indent="0">
              <a:buNone/>
            </a:pPr>
            <a:endParaRPr lang="en-US" dirty="0" smtClean="0"/>
          </a:p>
        </p:txBody>
      </p:sp>
      <p:sp>
        <p:nvSpPr>
          <p:cNvPr id="5" name="Slide Number Placeholder 4"/>
          <p:cNvSpPr>
            <a:spLocks noGrp="1"/>
          </p:cNvSpPr>
          <p:nvPr>
            <p:ph type="sldNum" sz="quarter" idx="12"/>
          </p:nvPr>
        </p:nvSpPr>
        <p:spPr/>
        <p:txBody>
          <a:bodyPr/>
          <a:lstStyle/>
          <a:p>
            <a:fld id="{6D22F896-40B5-4ADD-8801-0D06FADFA095}" type="slidenum">
              <a:rPr lang="en-US" smtClean="0"/>
              <a:t>5</a:t>
            </a:fld>
            <a:endParaRPr lang="en-US" dirty="0"/>
          </a:p>
        </p:txBody>
      </p:sp>
    </p:spTree>
    <p:extLst>
      <p:ext uri="{BB962C8B-B14F-4D97-AF65-F5344CB8AC3E}">
        <p14:creationId xmlns:p14="http://schemas.microsoft.com/office/powerpoint/2010/main" val="8976517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Mean Comparisons </a:t>
            </a:r>
            <a:endParaRPr lang="en-US" dirty="0"/>
          </a:p>
        </p:txBody>
      </p:sp>
      <p:sp>
        <p:nvSpPr>
          <p:cNvPr id="3" name="Content Placeholder 2"/>
          <p:cNvSpPr>
            <a:spLocks noGrp="1"/>
          </p:cNvSpPr>
          <p:nvPr>
            <p:ph sz="half" idx="1"/>
          </p:nvPr>
        </p:nvSpPr>
        <p:spPr/>
        <p:txBody>
          <a:bodyPr/>
          <a:lstStyle/>
          <a:p>
            <a:r>
              <a:rPr lang="en-US" dirty="0"/>
              <a:t>Number of respondents for each PACE item by climate factor. </a:t>
            </a:r>
          </a:p>
          <a:p>
            <a:r>
              <a:rPr lang="en-US" dirty="0"/>
              <a:t>PTC mean score. </a:t>
            </a:r>
          </a:p>
          <a:p>
            <a:r>
              <a:rPr lang="en-US" dirty="0"/>
              <a:t>Mean difference comparison between PTC and three comparison groups with corresponding statistical </a:t>
            </a:r>
            <a:r>
              <a:rPr lang="en-US" dirty="0" smtClean="0"/>
              <a:t>significance </a:t>
            </a:r>
            <a:r>
              <a:rPr lang="en-US" dirty="0"/>
              <a:t>and effect size. </a:t>
            </a:r>
          </a:p>
        </p:txBody>
      </p:sp>
      <p:sp>
        <p:nvSpPr>
          <p:cNvPr id="4" name="Content Placeholder 3"/>
          <p:cNvSpPr>
            <a:spLocks noGrp="1"/>
          </p:cNvSpPr>
          <p:nvPr>
            <p:ph sz="half" idx="2"/>
          </p:nvPr>
        </p:nvSpPr>
        <p:spPr/>
        <p:txBody>
          <a:bodyPr/>
          <a:lstStyle/>
          <a:p>
            <a:r>
              <a:rPr lang="en-US" dirty="0"/>
              <a:t>If PTC’s mean is larger than the norm base mean, the effect size will be </a:t>
            </a:r>
            <a:r>
              <a:rPr lang="en-US" dirty="0" smtClean="0"/>
              <a:t>positive; if </a:t>
            </a:r>
            <a:r>
              <a:rPr lang="en-US" dirty="0"/>
              <a:t>it is less than the norm base mean, the effect size will be negative. </a:t>
            </a:r>
          </a:p>
          <a:p>
            <a:r>
              <a:rPr lang="en-US" dirty="0"/>
              <a:t>Pay special attention to items with effect sizes of .5 or greater, as these are the areas in which your institution is doing well (positive effect size) or action may be needed (negative effect size). </a:t>
            </a:r>
          </a:p>
          <a:p>
            <a:endParaRPr lang="en-US" dirty="0"/>
          </a:p>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6</a:t>
            </a:fld>
            <a:endParaRPr lang="en-US" dirty="0"/>
          </a:p>
        </p:txBody>
      </p:sp>
    </p:spTree>
    <p:extLst>
      <p:ext uri="{BB962C8B-B14F-4D97-AF65-F5344CB8AC3E}">
        <p14:creationId xmlns:p14="http://schemas.microsoft.com/office/powerpoint/2010/main" val="25079758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Respondents </a:t>
            </a:r>
            <a:endParaRPr lang="en-US" dirty="0"/>
          </a:p>
        </p:txBody>
      </p:sp>
      <p:graphicFrame>
        <p:nvGraphicFramePr>
          <p:cNvPr id="15" name="Content Placeholder 14"/>
          <p:cNvGraphicFramePr>
            <a:graphicFrameLocks noGrp="1"/>
          </p:cNvGraphicFramePr>
          <p:nvPr>
            <p:ph sz="half" idx="1"/>
            <p:extLst>
              <p:ext uri="{D42A27DB-BD31-4B8C-83A1-F6EECF244321}">
                <p14:modId xmlns:p14="http://schemas.microsoft.com/office/powerpoint/2010/main" val="2701681675"/>
              </p:ext>
            </p:extLst>
          </p:nvPr>
        </p:nvGraphicFramePr>
        <p:xfrm>
          <a:off x="681038" y="2336800"/>
          <a:ext cx="4697412" cy="35988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Content Placeholder 10"/>
          <p:cNvGraphicFramePr>
            <a:graphicFrameLocks noGrp="1"/>
          </p:cNvGraphicFramePr>
          <p:nvPr>
            <p:ph sz="half" idx="2"/>
            <p:extLst>
              <p:ext uri="{D42A27DB-BD31-4B8C-83A1-F6EECF244321}">
                <p14:modId xmlns:p14="http://schemas.microsoft.com/office/powerpoint/2010/main" val="3415345593"/>
              </p:ext>
            </p:extLst>
          </p:nvPr>
        </p:nvGraphicFramePr>
        <p:xfrm>
          <a:off x="5594350" y="2336800"/>
          <a:ext cx="4700588" cy="3598863"/>
        </p:xfrm>
        <a:graphic>
          <a:graphicData uri="http://schemas.openxmlformats.org/drawingml/2006/chart">
            <c:chart xmlns:c="http://schemas.openxmlformats.org/drawingml/2006/chart" xmlns:r="http://schemas.openxmlformats.org/officeDocument/2006/relationships" r:id="rId3"/>
          </a:graphicData>
        </a:graphic>
      </p:graphicFrame>
      <p:sp>
        <p:nvSpPr>
          <p:cNvPr id="17" name="Slide Number Placeholder 16"/>
          <p:cNvSpPr>
            <a:spLocks noGrp="1"/>
          </p:cNvSpPr>
          <p:nvPr>
            <p:ph type="sldNum" sz="quarter" idx="12"/>
          </p:nvPr>
        </p:nvSpPr>
        <p:spPr/>
        <p:txBody>
          <a:bodyPr/>
          <a:lstStyle/>
          <a:p>
            <a:fld id="{6D22F896-40B5-4ADD-8801-0D06FADFA095}" type="slidenum">
              <a:rPr lang="en-US" smtClean="0"/>
              <a:t>7</a:t>
            </a:fld>
            <a:endParaRPr lang="en-US" dirty="0"/>
          </a:p>
        </p:txBody>
      </p:sp>
      <p:sp>
        <p:nvSpPr>
          <p:cNvPr id="4" name="TextBox 3"/>
          <p:cNvSpPr txBox="1"/>
          <p:nvPr/>
        </p:nvSpPr>
        <p:spPr>
          <a:xfrm>
            <a:off x="1489921" y="6269020"/>
            <a:ext cx="8180552" cy="307777"/>
          </a:xfrm>
          <a:prstGeom prst="rect">
            <a:avLst/>
          </a:prstGeom>
          <a:noFill/>
        </p:spPr>
        <p:txBody>
          <a:bodyPr wrap="square" rtlCol="0">
            <a:spAutoFit/>
          </a:bodyPr>
          <a:lstStyle/>
          <a:p>
            <a:r>
              <a:rPr lang="en-US" sz="1400" dirty="0" smtClean="0"/>
              <a:t>Note: 17 respondents did not answer the personnel classification or employment status items. </a:t>
            </a:r>
            <a:endParaRPr lang="en-US" sz="1400" dirty="0"/>
          </a:p>
        </p:txBody>
      </p:sp>
    </p:spTree>
    <p:extLst>
      <p:ext uri="{BB962C8B-B14F-4D97-AF65-F5344CB8AC3E}">
        <p14:creationId xmlns:p14="http://schemas.microsoft.com/office/powerpoint/2010/main" val="168673724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Responses by Employment Status </a:t>
            </a:r>
            <a:endParaRPr lang="en-US" dirty="0"/>
          </a:p>
        </p:txBody>
      </p:sp>
      <p:sp>
        <p:nvSpPr>
          <p:cNvPr id="3" name="Text Placeholder 2"/>
          <p:cNvSpPr>
            <a:spLocks noGrp="1"/>
          </p:cNvSpPr>
          <p:nvPr>
            <p:ph type="body" idx="1"/>
          </p:nvPr>
        </p:nvSpPr>
        <p:spPr/>
        <p:txBody>
          <a:bodyPr/>
          <a:lstStyle/>
          <a:p>
            <a:r>
              <a:rPr lang="en-US" dirty="0" smtClean="0"/>
              <a:t>Faculty </a:t>
            </a:r>
            <a:endParaRPr lang="en-US" dirty="0"/>
          </a:p>
        </p:txBody>
      </p:sp>
      <p:graphicFrame>
        <p:nvGraphicFramePr>
          <p:cNvPr id="9" name="Content Placeholder 8"/>
          <p:cNvGraphicFramePr>
            <a:graphicFrameLocks noGrp="1"/>
          </p:cNvGraphicFramePr>
          <p:nvPr>
            <p:ph sz="half" idx="2"/>
            <p:extLst>
              <p:ext uri="{D42A27DB-BD31-4B8C-83A1-F6EECF244321}">
                <p14:modId xmlns:p14="http://schemas.microsoft.com/office/powerpoint/2010/main" val="1747250667"/>
              </p:ext>
            </p:extLst>
          </p:nvPr>
        </p:nvGraphicFramePr>
        <p:xfrm>
          <a:off x="681038" y="3030538"/>
          <a:ext cx="4663440" cy="1592099"/>
        </p:xfrm>
        <a:graphic>
          <a:graphicData uri="http://schemas.openxmlformats.org/drawingml/2006/table">
            <a:tbl>
              <a:tblPr firstRow="1" bandRow="1">
                <a:tableStyleId>{5C22544A-7EE6-4342-B048-85BDC9FD1C3A}</a:tableStyleId>
              </a:tblPr>
              <a:tblGrid>
                <a:gridCol w="1194479"/>
                <a:gridCol w="1137241"/>
                <a:gridCol w="1165860"/>
                <a:gridCol w="1165860"/>
              </a:tblGrid>
              <a:tr h="405389">
                <a:tc>
                  <a:txBody>
                    <a:bodyPr/>
                    <a:lstStyle/>
                    <a:p>
                      <a:pPr algn="ctr"/>
                      <a:r>
                        <a:rPr lang="en-US" sz="1600" dirty="0" smtClean="0"/>
                        <a:t>Status </a:t>
                      </a:r>
                      <a:endParaRPr lang="en-US" sz="1600" dirty="0"/>
                    </a:p>
                  </a:txBody>
                  <a:tcPr/>
                </a:tc>
                <a:tc>
                  <a:txBody>
                    <a:bodyPr/>
                    <a:lstStyle/>
                    <a:p>
                      <a:pPr algn="ctr"/>
                      <a:r>
                        <a:rPr lang="en-US" sz="1600" dirty="0" smtClean="0"/>
                        <a:t>Surveyed</a:t>
                      </a:r>
                      <a:r>
                        <a:rPr lang="en-US" sz="1600" baseline="0" dirty="0" smtClean="0"/>
                        <a:t> </a:t>
                      </a:r>
                      <a:endParaRPr lang="en-US" sz="1600" dirty="0"/>
                    </a:p>
                  </a:txBody>
                  <a:tcPr/>
                </a:tc>
                <a:tc>
                  <a:txBody>
                    <a:bodyPr/>
                    <a:lstStyle/>
                    <a:p>
                      <a:pPr algn="ctr"/>
                      <a:r>
                        <a:rPr lang="en-US" sz="1600" dirty="0" smtClean="0"/>
                        <a:t>Responses</a:t>
                      </a:r>
                      <a:endParaRPr lang="en-US" sz="1600" dirty="0"/>
                    </a:p>
                  </a:txBody>
                  <a:tcPr/>
                </a:tc>
                <a:tc>
                  <a:txBody>
                    <a:bodyPr/>
                    <a:lstStyle/>
                    <a:p>
                      <a:pPr algn="ctr"/>
                      <a:r>
                        <a:rPr lang="en-US" sz="1600" dirty="0" smtClean="0"/>
                        <a:t>%</a:t>
                      </a:r>
                    </a:p>
                  </a:txBody>
                  <a:tcPr/>
                </a:tc>
              </a:tr>
              <a:tr h="395570">
                <a:tc>
                  <a:txBody>
                    <a:bodyPr/>
                    <a:lstStyle/>
                    <a:p>
                      <a:r>
                        <a:rPr lang="en-US" sz="1600" dirty="0" smtClean="0"/>
                        <a:t>Full Time</a:t>
                      </a:r>
                      <a:endParaRPr lang="en-US" sz="1600" dirty="0"/>
                    </a:p>
                  </a:txBody>
                  <a:tcPr/>
                </a:tc>
                <a:tc>
                  <a:txBody>
                    <a:bodyPr/>
                    <a:lstStyle/>
                    <a:p>
                      <a:pPr algn="ctr"/>
                      <a:r>
                        <a:rPr lang="en-US" sz="1600" dirty="0" smtClean="0"/>
                        <a:t>162</a:t>
                      </a:r>
                      <a:endParaRPr lang="en-US" sz="1600" dirty="0"/>
                    </a:p>
                  </a:txBody>
                  <a:tcPr/>
                </a:tc>
                <a:tc>
                  <a:txBody>
                    <a:bodyPr/>
                    <a:lstStyle/>
                    <a:p>
                      <a:pPr algn="ctr"/>
                      <a:r>
                        <a:rPr lang="en-US" sz="1600" dirty="0" smtClean="0"/>
                        <a:t>118</a:t>
                      </a:r>
                      <a:endParaRPr lang="en-US" sz="1600" dirty="0"/>
                    </a:p>
                  </a:txBody>
                  <a:tcPr/>
                </a:tc>
                <a:tc>
                  <a:txBody>
                    <a:bodyPr/>
                    <a:lstStyle/>
                    <a:p>
                      <a:pPr algn="ctr"/>
                      <a:r>
                        <a:rPr lang="en-US" sz="1600" dirty="0" smtClean="0"/>
                        <a:t>78%</a:t>
                      </a:r>
                      <a:endParaRPr lang="en-US" sz="1600" dirty="0"/>
                    </a:p>
                  </a:txBody>
                  <a:tcPr/>
                </a:tc>
              </a:tr>
              <a:tr h="395570">
                <a:tc>
                  <a:txBody>
                    <a:bodyPr/>
                    <a:lstStyle/>
                    <a:p>
                      <a:r>
                        <a:rPr lang="en-US" sz="1600" dirty="0" smtClean="0"/>
                        <a:t>Part Time</a:t>
                      </a:r>
                      <a:endParaRPr lang="en-US" sz="1600" dirty="0"/>
                    </a:p>
                  </a:txBody>
                  <a:tcPr/>
                </a:tc>
                <a:tc>
                  <a:txBody>
                    <a:bodyPr/>
                    <a:lstStyle/>
                    <a:p>
                      <a:pPr algn="ctr"/>
                      <a:r>
                        <a:rPr lang="en-US" sz="1600" dirty="0" smtClean="0"/>
                        <a:t>219</a:t>
                      </a:r>
                      <a:endParaRPr lang="en-US" sz="1600" dirty="0"/>
                    </a:p>
                  </a:txBody>
                  <a:tcPr/>
                </a:tc>
                <a:tc>
                  <a:txBody>
                    <a:bodyPr/>
                    <a:lstStyle/>
                    <a:p>
                      <a:pPr algn="ctr"/>
                      <a:r>
                        <a:rPr lang="en-US" sz="1600" dirty="0" smtClean="0"/>
                        <a:t>62</a:t>
                      </a:r>
                      <a:endParaRPr lang="en-US" sz="1600" dirty="0"/>
                    </a:p>
                  </a:txBody>
                  <a:tcPr/>
                </a:tc>
                <a:tc>
                  <a:txBody>
                    <a:bodyPr/>
                    <a:lstStyle/>
                    <a:p>
                      <a:pPr algn="ctr"/>
                      <a:r>
                        <a:rPr lang="en-US" sz="1600" dirty="0" smtClean="0"/>
                        <a:t>23%</a:t>
                      </a:r>
                      <a:endParaRPr lang="en-US" sz="1600" dirty="0"/>
                    </a:p>
                  </a:txBody>
                  <a:tcPr/>
                </a:tc>
              </a:tr>
              <a:tr h="395570">
                <a:tc>
                  <a:txBody>
                    <a:bodyPr/>
                    <a:lstStyle/>
                    <a:p>
                      <a:r>
                        <a:rPr lang="en-US" sz="1600" dirty="0" smtClean="0"/>
                        <a:t>Totals </a:t>
                      </a:r>
                      <a:endParaRPr lang="en-US" sz="1600" dirty="0"/>
                    </a:p>
                  </a:txBody>
                  <a:tcPr/>
                </a:tc>
                <a:tc>
                  <a:txBody>
                    <a:bodyPr/>
                    <a:lstStyle/>
                    <a:p>
                      <a:pPr algn="ctr"/>
                      <a:r>
                        <a:rPr lang="en-US" sz="1600" dirty="0" smtClean="0"/>
                        <a:t>381</a:t>
                      </a:r>
                      <a:endParaRPr lang="en-US" sz="1600" dirty="0"/>
                    </a:p>
                  </a:txBody>
                  <a:tcPr/>
                </a:tc>
                <a:tc>
                  <a:txBody>
                    <a:bodyPr/>
                    <a:lstStyle/>
                    <a:p>
                      <a:pPr algn="ctr"/>
                      <a:r>
                        <a:rPr lang="en-US" sz="1600" dirty="0" smtClean="0"/>
                        <a:t>180</a:t>
                      </a:r>
                      <a:endParaRPr lang="en-US" sz="1600" dirty="0"/>
                    </a:p>
                  </a:txBody>
                  <a:tcPr/>
                </a:tc>
                <a:tc>
                  <a:txBody>
                    <a:bodyPr/>
                    <a:lstStyle/>
                    <a:p>
                      <a:pPr algn="ctr"/>
                      <a:r>
                        <a:rPr lang="en-US" sz="1600" dirty="0" smtClean="0"/>
                        <a:t>47%</a:t>
                      </a:r>
                      <a:endParaRPr lang="en-US" sz="1600" dirty="0"/>
                    </a:p>
                  </a:txBody>
                  <a:tcPr/>
                </a:tc>
              </a:tr>
            </a:tbl>
          </a:graphicData>
        </a:graphic>
      </p:graphicFrame>
      <p:sp>
        <p:nvSpPr>
          <p:cNvPr id="5" name="Text Placeholder 4"/>
          <p:cNvSpPr>
            <a:spLocks noGrp="1"/>
          </p:cNvSpPr>
          <p:nvPr>
            <p:ph type="body" sz="quarter" idx="3"/>
          </p:nvPr>
        </p:nvSpPr>
        <p:spPr/>
        <p:txBody>
          <a:bodyPr/>
          <a:lstStyle/>
          <a:p>
            <a:r>
              <a:rPr lang="en-US" dirty="0" smtClean="0"/>
              <a:t>Staff</a:t>
            </a:r>
            <a:endParaRPr lang="en-US" dirty="0"/>
          </a:p>
        </p:txBody>
      </p:sp>
      <p:graphicFrame>
        <p:nvGraphicFramePr>
          <p:cNvPr id="10" name="Content Placeholder 9"/>
          <p:cNvGraphicFramePr>
            <a:graphicFrameLocks noGrp="1"/>
          </p:cNvGraphicFramePr>
          <p:nvPr>
            <p:ph sz="quarter" idx="4"/>
            <p:extLst>
              <p:ext uri="{D42A27DB-BD31-4B8C-83A1-F6EECF244321}">
                <p14:modId xmlns:p14="http://schemas.microsoft.com/office/powerpoint/2010/main" val="1100840753"/>
              </p:ext>
            </p:extLst>
          </p:nvPr>
        </p:nvGraphicFramePr>
        <p:xfrm>
          <a:off x="5594350" y="3030538"/>
          <a:ext cx="4663440" cy="1591056"/>
        </p:xfrm>
        <a:graphic>
          <a:graphicData uri="http://schemas.openxmlformats.org/drawingml/2006/table">
            <a:tbl>
              <a:tblPr firstRow="1" bandRow="1">
                <a:tableStyleId>{5C22544A-7EE6-4342-B048-85BDC9FD1C3A}</a:tableStyleId>
              </a:tblPr>
              <a:tblGrid>
                <a:gridCol w="1165860"/>
                <a:gridCol w="1165860"/>
                <a:gridCol w="1165860"/>
                <a:gridCol w="1165860"/>
              </a:tblGrid>
              <a:tr h="397764">
                <a:tc>
                  <a:txBody>
                    <a:bodyPr/>
                    <a:lstStyle/>
                    <a:p>
                      <a:pPr algn="ctr"/>
                      <a:r>
                        <a:rPr lang="en-US" sz="1600" dirty="0" smtClean="0"/>
                        <a:t>Status </a:t>
                      </a:r>
                      <a:endParaRPr lang="en-US" sz="1600" dirty="0"/>
                    </a:p>
                  </a:txBody>
                  <a:tcPr/>
                </a:tc>
                <a:tc>
                  <a:txBody>
                    <a:bodyPr/>
                    <a:lstStyle/>
                    <a:p>
                      <a:pPr algn="ctr"/>
                      <a:r>
                        <a:rPr lang="en-US" sz="1600" dirty="0" smtClean="0"/>
                        <a:t>Surveyed</a:t>
                      </a:r>
                      <a:r>
                        <a:rPr lang="en-US" sz="1600" baseline="0" dirty="0" smtClean="0"/>
                        <a:t> </a:t>
                      </a:r>
                      <a:endParaRPr lang="en-US" sz="1600" dirty="0"/>
                    </a:p>
                  </a:txBody>
                  <a:tcPr/>
                </a:tc>
                <a:tc>
                  <a:txBody>
                    <a:bodyPr/>
                    <a:lstStyle/>
                    <a:p>
                      <a:pPr algn="ctr"/>
                      <a:r>
                        <a:rPr lang="en-US" sz="1600" dirty="0" smtClean="0"/>
                        <a:t>Responses</a:t>
                      </a:r>
                      <a:endParaRPr lang="en-US" sz="1600" dirty="0"/>
                    </a:p>
                  </a:txBody>
                  <a:tcPr/>
                </a:tc>
                <a:tc>
                  <a:txBody>
                    <a:bodyPr/>
                    <a:lstStyle/>
                    <a:p>
                      <a:pPr algn="ctr"/>
                      <a:r>
                        <a:rPr lang="en-US" sz="1600" dirty="0" smtClean="0"/>
                        <a:t>%</a:t>
                      </a:r>
                    </a:p>
                  </a:txBody>
                  <a:tcPr/>
                </a:tc>
              </a:tr>
              <a:tr h="397764">
                <a:tc>
                  <a:txBody>
                    <a:bodyPr/>
                    <a:lstStyle/>
                    <a:p>
                      <a:pPr algn="l"/>
                      <a:r>
                        <a:rPr lang="en-US" sz="1600" dirty="0" smtClean="0"/>
                        <a:t>Full</a:t>
                      </a:r>
                      <a:r>
                        <a:rPr lang="en-US" sz="1600" baseline="0" dirty="0" smtClean="0"/>
                        <a:t> Time</a:t>
                      </a:r>
                      <a:endParaRPr lang="en-US" sz="1600" dirty="0"/>
                    </a:p>
                  </a:txBody>
                  <a:tcPr/>
                </a:tc>
                <a:tc>
                  <a:txBody>
                    <a:bodyPr/>
                    <a:lstStyle/>
                    <a:p>
                      <a:pPr algn="ctr"/>
                      <a:r>
                        <a:rPr lang="en-US" sz="1600" dirty="0" smtClean="0"/>
                        <a:t>216</a:t>
                      </a:r>
                      <a:endParaRPr lang="en-US" sz="1600" dirty="0"/>
                    </a:p>
                  </a:txBody>
                  <a:tcPr/>
                </a:tc>
                <a:tc>
                  <a:txBody>
                    <a:bodyPr/>
                    <a:lstStyle/>
                    <a:p>
                      <a:pPr algn="ctr"/>
                      <a:r>
                        <a:rPr lang="en-US" sz="1600" dirty="0" smtClean="0"/>
                        <a:t>144</a:t>
                      </a:r>
                      <a:endParaRPr lang="en-US" sz="1600" dirty="0"/>
                    </a:p>
                  </a:txBody>
                  <a:tcPr/>
                </a:tc>
                <a:tc>
                  <a:txBody>
                    <a:bodyPr/>
                    <a:lstStyle/>
                    <a:p>
                      <a:pPr algn="ctr"/>
                      <a:r>
                        <a:rPr lang="en-US" sz="1600" dirty="0" smtClean="0"/>
                        <a:t>67%</a:t>
                      </a:r>
                      <a:endParaRPr lang="en-US" sz="1600" dirty="0"/>
                    </a:p>
                  </a:txBody>
                  <a:tcPr/>
                </a:tc>
              </a:tr>
              <a:tr h="397764">
                <a:tc>
                  <a:txBody>
                    <a:bodyPr/>
                    <a:lstStyle/>
                    <a:p>
                      <a:pPr algn="l"/>
                      <a:r>
                        <a:rPr lang="en-US" sz="1600" dirty="0" smtClean="0"/>
                        <a:t>Part Time</a:t>
                      </a:r>
                      <a:endParaRPr lang="en-US" sz="1600" dirty="0"/>
                    </a:p>
                  </a:txBody>
                  <a:tcPr/>
                </a:tc>
                <a:tc>
                  <a:txBody>
                    <a:bodyPr/>
                    <a:lstStyle/>
                    <a:p>
                      <a:pPr algn="ctr"/>
                      <a:r>
                        <a:rPr lang="en-US" sz="1600" dirty="0" smtClean="0"/>
                        <a:t>73</a:t>
                      </a:r>
                      <a:endParaRPr lang="en-US" sz="1600" dirty="0"/>
                    </a:p>
                  </a:txBody>
                  <a:tcPr/>
                </a:tc>
                <a:tc>
                  <a:txBody>
                    <a:bodyPr/>
                    <a:lstStyle/>
                    <a:p>
                      <a:pPr algn="ctr"/>
                      <a:r>
                        <a:rPr lang="en-US" sz="1600" dirty="0" smtClean="0"/>
                        <a:t>10</a:t>
                      </a:r>
                      <a:endParaRPr lang="en-US" sz="1600" dirty="0"/>
                    </a:p>
                  </a:txBody>
                  <a:tcPr/>
                </a:tc>
                <a:tc>
                  <a:txBody>
                    <a:bodyPr/>
                    <a:lstStyle/>
                    <a:p>
                      <a:pPr algn="ctr"/>
                      <a:r>
                        <a:rPr lang="en-US" sz="1600" dirty="0" smtClean="0"/>
                        <a:t>14%</a:t>
                      </a:r>
                      <a:endParaRPr lang="en-US" sz="1600" dirty="0"/>
                    </a:p>
                  </a:txBody>
                  <a:tcPr/>
                </a:tc>
              </a:tr>
              <a:tr h="397764">
                <a:tc>
                  <a:txBody>
                    <a:bodyPr/>
                    <a:lstStyle/>
                    <a:p>
                      <a:pPr algn="l"/>
                      <a:r>
                        <a:rPr lang="en-US" sz="1600" dirty="0" smtClean="0"/>
                        <a:t>Totals</a:t>
                      </a:r>
                      <a:endParaRPr lang="en-US" sz="1600" dirty="0"/>
                    </a:p>
                  </a:txBody>
                  <a:tcPr/>
                </a:tc>
                <a:tc>
                  <a:txBody>
                    <a:bodyPr/>
                    <a:lstStyle/>
                    <a:p>
                      <a:pPr algn="ctr"/>
                      <a:r>
                        <a:rPr lang="en-US" sz="1600" dirty="0" smtClean="0"/>
                        <a:t>289</a:t>
                      </a:r>
                      <a:endParaRPr lang="en-US" sz="1600" dirty="0"/>
                    </a:p>
                  </a:txBody>
                  <a:tcPr/>
                </a:tc>
                <a:tc>
                  <a:txBody>
                    <a:bodyPr/>
                    <a:lstStyle/>
                    <a:p>
                      <a:pPr algn="ctr"/>
                      <a:r>
                        <a:rPr lang="en-US" sz="1600" dirty="0" smtClean="0"/>
                        <a:t>154</a:t>
                      </a:r>
                      <a:endParaRPr lang="en-US" sz="1600" dirty="0"/>
                    </a:p>
                  </a:txBody>
                  <a:tcPr/>
                </a:tc>
                <a:tc>
                  <a:txBody>
                    <a:bodyPr/>
                    <a:lstStyle/>
                    <a:p>
                      <a:pPr algn="ctr"/>
                      <a:r>
                        <a:rPr lang="en-US" sz="1600" dirty="0" smtClean="0"/>
                        <a:t>53%</a:t>
                      </a:r>
                      <a:endParaRPr lang="en-US" sz="1600" dirty="0"/>
                    </a:p>
                  </a:txBody>
                  <a:tcPr/>
                </a:tc>
              </a:tr>
            </a:tbl>
          </a:graphicData>
        </a:graphic>
      </p:graphicFrame>
      <p:sp>
        <p:nvSpPr>
          <p:cNvPr id="7" name="Slide Number Placeholder 6"/>
          <p:cNvSpPr>
            <a:spLocks noGrp="1"/>
          </p:cNvSpPr>
          <p:nvPr>
            <p:ph type="sldNum" sz="quarter" idx="12"/>
          </p:nvPr>
        </p:nvSpPr>
        <p:spPr/>
        <p:txBody>
          <a:bodyPr/>
          <a:lstStyle/>
          <a:p>
            <a:fld id="{6D22F896-40B5-4ADD-8801-0D06FADFA095}" type="slidenum">
              <a:rPr lang="en-US" smtClean="0"/>
              <a:t>8</a:t>
            </a:fld>
            <a:endParaRPr lang="en-US" dirty="0"/>
          </a:p>
        </p:txBody>
      </p:sp>
      <p:sp>
        <p:nvSpPr>
          <p:cNvPr id="12" name="TextBox 11"/>
          <p:cNvSpPr txBox="1"/>
          <p:nvPr/>
        </p:nvSpPr>
        <p:spPr>
          <a:xfrm>
            <a:off x="643927" y="4959927"/>
            <a:ext cx="9613863" cy="584775"/>
          </a:xfrm>
          <a:prstGeom prst="rect">
            <a:avLst/>
          </a:prstGeom>
          <a:noFill/>
        </p:spPr>
        <p:txBody>
          <a:bodyPr wrap="square" rtlCol="0">
            <a:spAutoFit/>
          </a:bodyPr>
          <a:lstStyle/>
          <a:p>
            <a:r>
              <a:rPr lang="en-US" sz="1600" dirty="0" smtClean="0"/>
              <a:t>Note: There were 17 respondents that did not respond to the personnel classification or employment status items. </a:t>
            </a:r>
            <a:endParaRPr lang="en-US" sz="1600" dirty="0"/>
          </a:p>
        </p:txBody>
      </p:sp>
    </p:spTree>
    <p:extLst>
      <p:ext uri="{BB962C8B-B14F-4D97-AF65-F5344CB8AC3E}">
        <p14:creationId xmlns:p14="http://schemas.microsoft.com/office/powerpoint/2010/main" val="1140715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Employee Satisfaction </a:t>
            </a:r>
            <a:endParaRPr lang="en-US" dirty="0"/>
          </a:p>
        </p:txBody>
      </p:sp>
      <p:graphicFrame>
        <p:nvGraphicFramePr>
          <p:cNvPr id="7" name="Content Placeholder 6"/>
          <p:cNvGraphicFramePr>
            <a:graphicFrameLocks noGrp="1"/>
          </p:cNvGraphicFramePr>
          <p:nvPr>
            <p:ph sz="half" idx="1"/>
            <p:extLst>
              <p:ext uri="{D42A27DB-BD31-4B8C-83A1-F6EECF244321}">
                <p14:modId xmlns:p14="http://schemas.microsoft.com/office/powerpoint/2010/main" val="538547398"/>
              </p:ext>
            </p:extLst>
          </p:nvPr>
        </p:nvGraphicFramePr>
        <p:xfrm>
          <a:off x="681038" y="2336800"/>
          <a:ext cx="4697412" cy="3598863"/>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Content Placeholder 9"/>
          <p:cNvGraphicFramePr>
            <a:graphicFrameLocks noGrp="1"/>
          </p:cNvGraphicFramePr>
          <p:nvPr>
            <p:ph sz="half" idx="2"/>
            <p:extLst>
              <p:ext uri="{D42A27DB-BD31-4B8C-83A1-F6EECF244321}">
                <p14:modId xmlns:p14="http://schemas.microsoft.com/office/powerpoint/2010/main" val="1739802943"/>
              </p:ext>
            </p:extLst>
          </p:nvPr>
        </p:nvGraphicFramePr>
        <p:xfrm>
          <a:off x="5594350" y="2336800"/>
          <a:ext cx="4700588" cy="3598863"/>
        </p:xfrm>
        <a:graphic>
          <a:graphicData uri="http://schemas.openxmlformats.org/drawingml/2006/chart">
            <c:chart xmlns:c="http://schemas.openxmlformats.org/drawingml/2006/chart" xmlns:r="http://schemas.openxmlformats.org/officeDocument/2006/relationships" r:id="rId3"/>
          </a:graphicData>
        </a:graphic>
      </p:graphicFrame>
      <p:sp>
        <p:nvSpPr>
          <p:cNvPr id="12" name="Slide Number Placeholder 11"/>
          <p:cNvSpPr>
            <a:spLocks noGrp="1"/>
          </p:cNvSpPr>
          <p:nvPr>
            <p:ph type="sldNum" sz="quarter" idx="12"/>
          </p:nvPr>
        </p:nvSpPr>
        <p:spPr/>
        <p:txBody>
          <a:bodyPr/>
          <a:lstStyle/>
          <a:p>
            <a:fld id="{6D22F896-40B5-4ADD-8801-0D06FADFA095}" type="slidenum">
              <a:rPr lang="en-US" smtClean="0"/>
              <a:t>9</a:t>
            </a:fld>
            <a:endParaRPr lang="en-US" dirty="0"/>
          </a:p>
        </p:txBody>
      </p:sp>
    </p:spTree>
    <p:extLst>
      <p:ext uri="{BB962C8B-B14F-4D97-AF65-F5344CB8AC3E}">
        <p14:creationId xmlns:p14="http://schemas.microsoft.com/office/powerpoint/2010/main" val="1325730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TM10001106[[fn=Badge]]</Template>
  <TotalTime>260</TotalTime>
  <Words>1843</Words>
  <Application>Microsoft Office PowerPoint</Application>
  <PresentationFormat>Widescreen</PresentationFormat>
  <Paragraphs>196</Paragraphs>
  <Slides>24</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Trebuchet MS</vt:lpstr>
      <vt:lpstr>Berlin</vt:lpstr>
      <vt:lpstr>Climate Survey Results   2016 </vt:lpstr>
      <vt:lpstr>Background </vt:lpstr>
      <vt:lpstr>Climate Factors and Comparison Groups </vt:lpstr>
      <vt:lpstr>Reports </vt:lpstr>
      <vt:lpstr>Frequency Distributions </vt:lpstr>
      <vt:lpstr>Mean Comparisons </vt:lpstr>
      <vt:lpstr>Classification of Respondents </vt:lpstr>
      <vt:lpstr>Responses by Employment Status </vt:lpstr>
      <vt:lpstr>Overall Employee Satisfaction </vt:lpstr>
      <vt:lpstr>Mean Score Comparisons </vt:lpstr>
      <vt:lpstr>Institutional Structure </vt:lpstr>
      <vt:lpstr>Institutional Structure </vt:lpstr>
      <vt:lpstr>Institutional Structure </vt:lpstr>
      <vt:lpstr>Student Focus </vt:lpstr>
      <vt:lpstr>Student Focus </vt:lpstr>
      <vt:lpstr>Supervisory Relationships  </vt:lpstr>
      <vt:lpstr>Supervisory Relationships </vt:lpstr>
      <vt:lpstr>Supervisory Relationships  </vt:lpstr>
      <vt:lpstr>Teamwork </vt:lpstr>
      <vt:lpstr>Teamwork </vt:lpstr>
      <vt:lpstr>PTC Custom Items </vt:lpstr>
      <vt:lpstr>PTC Custom Items </vt:lpstr>
      <vt:lpstr>PTC Custom Items </vt:lpstr>
      <vt:lpstr>Conclusion and Recommendations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Climate Survey Results   2016</dc:title>
  <dc:creator>Jasmine Ray</dc:creator>
  <cp:lastModifiedBy>Jasmine Ray</cp:lastModifiedBy>
  <cp:revision>35</cp:revision>
  <cp:lastPrinted>2016-09-07T18:21:57Z</cp:lastPrinted>
  <dcterms:created xsi:type="dcterms:W3CDTF">2016-08-29T20:06:04Z</dcterms:created>
  <dcterms:modified xsi:type="dcterms:W3CDTF">2016-09-07T18:57:14Z</dcterms:modified>
</cp:coreProperties>
</file>